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78" r:id="rId10"/>
    <p:sldId id="264" r:id="rId11"/>
    <p:sldId id="266" r:id="rId12"/>
    <p:sldId id="267" r:id="rId13"/>
    <p:sldId id="268" r:id="rId14"/>
    <p:sldId id="269" r:id="rId15"/>
    <p:sldId id="279" r:id="rId16"/>
    <p:sldId id="270" r:id="rId17"/>
    <p:sldId id="272" r:id="rId18"/>
    <p:sldId id="273" r:id="rId19"/>
    <p:sldId id="274" r:id="rId20"/>
    <p:sldId id="275" r:id="rId21"/>
    <p:sldId id="276"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g77cObx6pImmpxD5k5mQd/car9m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F9ACEF-73E3-4B46-9E7A-FA5435908D9D}" v="48" dt="2021-07-15T04:55:58.5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1" name="Google Shape;14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8dd7b0b4ab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8dd7b0b4a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8dd7b0b4a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8dd7b0b4a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9" name="Google Shape;16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6" name="Google Shape;17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9" name="Google Shape;16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3" name="Google Shape;18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7" name="Google Shape;19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4" name="Google Shape;20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1" name="Google Shape;21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8" name="Google Shape;21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5" name="Google Shape;22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6" name="Google Shape;10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8dd7b0b4a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8dd7b0b4a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8dd7b0b4ab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8dd7b0b4ab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8dd7b0b4ab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8dd7b0b4ab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8dd7b0b4ab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8dd7b0b4a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 name="Google Shape;12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6F9FC"/>
            </a:gs>
            <a:gs pos="74000">
              <a:srgbClr val="B3D1EC"/>
            </a:gs>
            <a:gs pos="83000">
              <a:srgbClr val="B3D1EC"/>
            </a:gs>
            <a:gs pos="100000">
              <a:srgbClr val="CCE0F2"/>
            </a:gs>
          </a:gsLst>
          <a:lin ang="5400000" scaled="0"/>
        </a:gra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524000" y="1097048"/>
            <a:ext cx="9144000" cy="25050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accent2"/>
              </a:buClr>
              <a:buSzPts val="5400"/>
              <a:buFont typeface="Calibri"/>
              <a:buNone/>
            </a:pPr>
            <a:endParaRPr sz="5400" b="1" dirty="0">
              <a:solidFill>
                <a:schemeClr val="accent2"/>
              </a:solidFill>
            </a:endParaRPr>
          </a:p>
          <a:p>
            <a:pPr marL="0" lvl="0" indent="0" algn="ctr" rtl="0">
              <a:lnSpc>
                <a:spcPct val="90000"/>
              </a:lnSpc>
              <a:spcBef>
                <a:spcPts val="0"/>
              </a:spcBef>
              <a:spcAft>
                <a:spcPts val="0"/>
              </a:spcAft>
              <a:buClr>
                <a:schemeClr val="accent2"/>
              </a:buClr>
              <a:buSzPts val="5400"/>
              <a:buFont typeface="Calibri"/>
              <a:buNone/>
            </a:pPr>
            <a:endParaRPr sz="5400" b="1" dirty="0">
              <a:solidFill>
                <a:schemeClr val="accent2"/>
              </a:solidFill>
            </a:endParaRPr>
          </a:p>
          <a:p>
            <a:pPr marL="0" lvl="0" indent="0" algn="ctr" rtl="0">
              <a:lnSpc>
                <a:spcPct val="90000"/>
              </a:lnSpc>
              <a:spcBef>
                <a:spcPts val="0"/>
              </a:spcBef>
              <a:spcAft>
                <a:spcPts val="0"/>
              </a:spcAft>
              <a:buClr>
                <a:schemeClr val="accent2"/>
              </a:buClr>
              <a:buSzPts val="5400"/>
              <a:buFont typeface="Calibri"/>
              <a:buNone/>
            </a:pPr>
            <a:endParaRPr sz="5400" b="1" dirty="0">
              <a:solidFill>
                <a:schemeClr val="accent2"/>
              </a:solidFill>
            </a:endParaRPr>
          </a:p>
          <a:p>
            <a:pPr marL="0" lvl="0" indent="0" algn="ctr" rtl="0">
              <a:lnSpc>
                <a:spcPct val="90000"/>
              </a:lnSpc>
              <a:spcBef>
                <a:spcPts val="0"/>
              </a:spcBef>
              <a:spcAft>
                <a:spcPts val="0"/>
              </a:spcAft>
              <a:buClr>
                <a:schemeClr val="accent2"/>
              </a:buClr>
              <a:buSzPts val="5400"/>
              <a:buFont typeface="Calibri"/>
              <a:buNone/>
            </a:pPr>
            <a:r>
              <a:rPr lang="en-US" sz="5400" b="1" dirty="0">
                <a:solidFill>
                  <a:schemeClr val="accent2"/>
                </a:solidFill>
              </a:rPr>
              <a:t>2021-2022</a:t>
            </a:r>
            <a:br>
              <a:rPr lang="en-US" sz="5400" b="1" dirty="0">
                <a:solidFill>
                  <a:schemeClr val="accent2"/>
                </a:solidFill>
              </a:rPr>
            </a:br>
            <a:r>
              <a:rPr lang="en-US" sz="5400" b="1" dirty="0">
                <a:solidFill>
                  <a:schemeClr val="accent2"/>
                </a:solidFill>
              </a:rPr>
              <a:t>Volunteer State Book Award </a:t>
            </a:r>
            <a:br>
              <a:rPr lang="en-US" sz="5400" b="1" dirty="0">
                <a:solidFill>
                  <a:schemeClr val="accent2"/>
                </a:solidFill>
              </a:rPr>
            </a:br>
            <a:endParaRPr dirty="0"/>
          </a:p>
        </p:txBody>
      </p:sp>
      <p:sp>
        <p:nvSpPr>
          <p:cNvPr id="85" name="Google Shape;85;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accent2"/>
              </a:buClr>
              <a:buSzPts val="5400"/>
              <a:buFont typeface="Calibri"/>
              <a:buNone/>
            </a:pPr>
            <a:r>
              <a:rPr lang="en-US" sz="5400" b="1" dirty="0">
                <a:solidFill>
                  <a:schemeClr val="accent2"/>
                </a:solidFill>
              </a:rPr>
              <a:t>Intermediate Division</a:t>
            </a:r>
            <a:endParaRPr sz="2800" dirty="0"/>
          </a:p>
        </p:txBody>
      </p:sp>
      <p:pic>
        <p:nvPicPr>
          <p:cNvPr id="86" name="Google Shape;86;p1"/>
          <p:cNvPicPr preferRelativeResize="0"/>
          <p:nvPr/>
        </p:nvPicPr>
        <p:blipFill rotWithShape="1">
          <a:blip r:embed="rId3">
            <a:alphaModFix amt="71000"/>
          </a:blip>
          <a:srcRect/>
          <a:stretch/>
        </p:blipFill>
        <p:spPr>
          <a:xfrm>
            <a:off x="0" y="5407615"/>
            <a:ext cx="2543901" cy="1417050"/>
          </a:xfrm>
          <a:prstGeom prst="rect">
            <a:avLst/>
          </a:prstGeom>
          <a:noFill/>
          <a:ln>
            <a:noFill/>
          </a:ln>
        </p:spPr>
      </p:pic>
      <p:pic>
        <p:nvPicPr>
          <p:cNvPr id="87" name="Google Shape;87;p1"/>
          <p:cNvPicPr preferRelativeResize="0"/>
          <p:nvPr/>
        </p:nvPicPr>
        <p:blipFill rotWithShape="1">
          <a:blip r:embed="rId4">
            <a:alphaModFix/>
          </a:blip>
          <a:srcRect/>
          <a:stretch/>
        </p:blipFill>
        <p:spPr>
          <a:xfrm>
            <a:off x="543181" y="5335087"/>
            <a:ext cx="1302796" cy="1417050"/>
          </a:xfrm>
          <a:prstGeom prst="rect">
            <a:avLst/>
          </a:prstGeom>
          <a:noFill/>
          <a:ln>
            <a:noFill/>
          </a:ln>
        </p:spPr>
      </p:pic>
      <p:pic>
        <p:nvPicPr>
          <p:cNvPr id="88" name="Google Shape;88;p1"/>
          <p:cNvPicPr preferRelativeResize="0"/>
          <p:nvPr/>
        </p:nvPicPr>
        <p:blipFill rotWithShape="1">
          <a:blip r:embed="rId3">
            <a:alphaModFix amt="71000"/>
          </a:blip>
          <a:srcRect/>
          <a:stretch/>
        </p:blipFill>
        <p:spPr>
          <a:xfrm>
            <a:off x="9570950" y="5407615"/>
            <a:ext cx="2543901" cy="1417050"/>
          </a:xfrm>
          <a:prstGeom prst="rect">
            <a:avLst/>
          </a:prstGeom>
          <a:noFill/>
          <a:ln>
            <a:noFill/>
          </a:ln>
        </p:spPr>
      </p:pic>
      <p:pic>
        <p:nvPicPr>
          <p:cNvPr id="89" name="Google Shape;89;p1"/>
          <p:cNvPicPr preferRelativeResize="0"/>
          <p:nvPr/>
        </p:nvPicPr>
        <p:blipFill rotWithShape="1">
          <a:blip r:embed="rId4">
            <a:alphaModFix/>
          </a:blip>
          <a:srcRect/>
          <a:stretch/>
        </p:blipFill>
        <p:spPr>
          <a:xfrm>
            <a:off x="10191506" y="5060837"/>
            <a:ext cx="1302796" cy="14170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2"/>
        <p:cNvGrpSpPr/>
        <p:nvPr/>
      </p:nvGrpSpPr>
      <p:grpSpPr>
        <a:xfrm>
          <a:off x="0" y="0"/>
          <a:ext cx="0" cy="0"/>
          <a:chOff x="0" y="0"/>
          <a:chExt cx="0" cy="0"/>
        </a:xfrm>
      </p:grpSpPr>
      <p:sp>
        <p:nvSpPr>
          <p:cNvPr id="143" name="Google Shape;143;p5"/>
          <p:cNvSpPr txBox="1">
            <a:spLocks noGrp="1"/>
          </p:cNvSpPr>
          <p:nvPr>
            <p:ph type="title"/>
          </p:nvPr>
        </p:nvSpPr>
        <p:spPr>
          <a:xfrm>
            <a:off x="4965430" y="629268"/>
            <a:ext cx="6949905" cy="1286160"/>
          </a:xfrm>
          <a:prstGeom prst="rect">
            <a:avLst/>
          </a:prstGeom>
        </p:spPr>
        <p:txBody>
          <a:bodyPr spcFirstLastPara="1" vert="horz" lIns="91440" tIns="45720" rIns="91440" bIns="45720" rtlCol="0" anchor="b" anchorCtr="0">
            <a:normAutofit/>
          </a:bodyPr>
          <a:lstStyle/>
          <a:p>
            <a:pPr marL="0" lvl="0" indent="0">
              <a:spcBef>
                <a:spcPct val="0"/>
              </a:spcBef>
              <a:spcAft>
                <a:spcPts val="0"/>
              </a:spcAft>
              <a:buClr>
                <a:schemeClr val="dk1"/>
              </a:buClr>
              <a:buSzPts val="4400"/>
            </a:pPr>
            <a:r>
              <a:rPr lang="en-US" sz="2800" b="1" i="1" kern="1200" dirty="0">
                <a:solidFill>
                  <a:schemeClr val="tx1"/>
                </a:solidFill>
                <a:latin typeface="+mj-lt"/>
                <a:ea typeface="+mj-ea"/>
                <a:cs typeface="+mj-cs"/>
              </a:rPr>
              <a:t>When Stars are Scattered</a:t>
            </a:r>
            <a:br>
              <a:rPr lang="en-US" sz="2800" b="1" i="1" kern="1200" dirty="0">
                <a:solidFill>
                  <a:schemeClr val="tx1"/>
                </a:solidFill>
                <a:latin typeface="+mj-lt"/>
                <a:ea typeface="+mj-ea"/>
                <a:cs typeface="+mj-cs"/>
              </a:rPr>
            </a:br>
            <a:r>
              <a:rPr lang="en-US" sz="2800" kern="1200" dirty="0">
                <a:solidFill>
                  <a:schemeClr val="tx1"/>
                </a:solidFill>
                <a:latin typeface="+mj-lt"/>
                <a:ea typeface="+mj-ea"/>
                <a:cs typeface="+mj-cs"/>
              </a:rPr>
              <a:t>by Victoria Jamieson and Omar Mohamed</a:t>
            </a:r>
            <a:endParaRPr lang="en-US" sz="2800" b="1" i="1" kern="1200" dirty="0">
              <a:solidFill>
                <a:schemeClr val="tx1"/>
              </a:solidFill>
              <a:latin typeface="+mj-lt"/>
              <a:ea typeface="+mj-ea"/>
              <a:cs typeface="+mj-cs"/>
            </a:endParaRPr>
          </a:p>
        </p:txBody>
      </p:sp>
      <p:sp>
        <p:nvSpPr>
          <p:cNvPr id="144" name="Google Shape;144;p5"/>
          <p:cNvSpPr txBox="1">
            <a:spLocks noGrp="1"/>
          </p:cNvSpPr>
          <p:nvPr>
            <p:ph type="body" idx="1"/>
          </p:nvPr>
        </p:nvSpPr>
        <p:spPr>
          <a:xfrm>
            <a:off x="4965431" y="2115118"/>
            <a:ext cx="6949904" cy="4581102"/>
          </a:xfrm>
          <a:prstGeom prst="rect">
            <a:avLst/>
          </a:prstGeom>
        </p:spPr>
        <p:txBody>
          <a:bodyPr spcFirstLastPara="1" vert="horz" lIns="91440" tIns="45720" rIns="91440" bIns="45720" rtlCol="0" anchorCtr="0">
            <a:noAutofit/>
          </a:bodyPr>
          <a:lstStyle/>
          <a:p>
            <a:pPr marL="0" lvl="0" indent="0">
              <a:spcBef>
                <a:spcPts val="1000"/>
              </a:spcBef>
              <a:spcAft>
                <a:spcPts val="0"/>
              </a:spcAft>
              <a:buClr>
                <a:schemeClr val="dk1"/>
              </a:buClr>
              <a:buSzPts val="1960"/>
              <a:buNone/>
            </a:pPr>
            <a:r>
              <a:rPr lang="en-US" sz="2200" b="0" i="0" dirty="0">
                <a:solidFill>
                  <a:srgbClr val="333333"/>
                </a:solidFill>
                <a:effectLst/>
                <a:latin typeface="+mn-lt"/>
              </a:rPr>
              <a:t>Omar and his younger brother, Hassan, have spent most of their lives in Dadaab, a refugee camp in Kenya. Life is hard there: never enough food, achingly dull, and without access to the medical care Omar knows his nonverbal brother needs. So when Omar has the opportunity to go to school, he knows it might be a chance to change their future, but it would also mean leaving his brother, every day. Heartbreak, hope, and humor exist together in this graphic novel about the day-to-day life of a refugee, as told to </a:t>
            </a:r>
            <a:r>
              <a:rPr lang="en-US" sz="2200" b="0" i="1" dirty="0">
                <a:solidFill>
                  <a:srgbClr val="333333"/>
                </a:solidFill>
                <a:effectLst/>
                <a:latin typeface="+mn-lt"/>
              </a:rPr>
              <a:t>New York Times</a:t>
            </a:r>
            <a:r>
              <a:rPr lang="en-US" sz="2200" b="0" i="0" dirty="0">
                <a:solidFill>
                  <a:srgbClr val="333333"/>
                </a:solidFill>
                <a:effectLst/>
                <a:latin typeface="+mn-lt"/>
              </a:rPr>
              <a:t> Bestselling author/artist Victoria Jamieson by Omar Mohamed, the Somali man who lived the story. –</a:t>
            </a:r>
            <a:r>
              <a:rPr lang="en-US" sz="1800" b="0" i="1" dirty="0">
                <a:solidFill>
                  <a:srgbClr val="333333"/>
                </a:solidFill>
                <a:effectLst/>
                <a:latin typeface="+mn-lt"/>
              </a:rPr>
              <a:t>from Amazon.com</a:t>
            </a:r>
            <a:endParaRPr lang="en-US" sz="2200" kern="1200" dirty="0">
              <a:solidFill>
                <a:schemeClr val="tx1"/>
              </a:solidFill>
              <a:latin typeface="+mn-lt"/>
              <a:ea typeface="+mn-ea"/>
              <a:cs typeface="+mn-cs"/>
            </a:endParaRPr>
          </a:p>
        </p:txBody>
      </p:sp>
      <p:pic>
        <p:nvPicPr>
          <p:cNvPr id="8194" name="Picture 2">
            <a:extLst>
              <a:ext uri="{FF2B5EF4-FFF2-40B4-BE49-F238E27FC236}">
                <a16:creationId xmlns:a16="http://schemas.microsoft.com/office/drawing/2014/main" id="{3A292C56-EC25-4EAA-9D3B-D8C4060B11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48" r="2" b="2"/>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6"/>
        <p:cNvGrpSpPr/>
        <p:nvPr/>
      </p:nvGrpSpPr>
      <p:grpSpPr>
        <a:xfrm>
          <a:off x="0" y="0"/>
          <a:ext cx="0" cy="0"/>
          <a:chOff x="0" y="0"/>
          <a:chExt cx="0" cy="0"/>
        </a:xfrm>
      </p:grpSpPr>
      <p:sp>
        <p:nvSpPr>
          <p:cNvPr id="157" name="Google Shape;157;g8dd7b0b4ab_0_41"/>
          <p:cNvSpPr txBox="1">
            <a:spLocks noGrp="1"/>
          </p:cNvSpPr>
          <p:nvPr>
            <p:ph type="title"/>
          </p:nvPr>
        </p:nvSpPr>
        <p:spPr>
          <a:xfrm>
            <a:off x="4965430" y="629268"/>
            <a:ext cx="6586491" cy="1286160"/>
          </a:xfrm>
          <a:prstGeom prst="rect">
            <a:avLst/>
          </a:prstGeom>
        </p:spPr>
        <p:txBody>
          <a:bodyPr spcFirstLastPara="1" vert="horz" lIns="91440" tIns="45720" rIns="91440" bIns="45720" rtlCol="0" anchor="b" anchorCtr="0">
            <a:normAutofit/>
          </a:bodyPr>
          <a:lstStyle/>
          <a:p>
            <a:pPr marL="0" lvl="0" indent="0">
              <a:spcBef>
                <a:spcPct val="0"/>
              </a:spcBef>
              <a:spcAft>
                <a:spcPts val="0"/>
              </a:spcAft>
            </a:pPr>
            <a:r>
              <a:rPr lang="en-US" sz="4100" b="1" i="1" kern="1200" dirty="0">
                <a:solidFill>
                  <a:schemeClr val="tx1"/>
                </a:solidFill>
                <a:latin typeface="+mj-lt"/>
                <a:ea typeface="+mj-ea"/>
                <a:cs typeface="+mj-cs"/>
              </a:rPr>
              <a:t>Show Me a Sign</a:t>
            </a:r>
            <a:endParaRPr lang="en-US" sz="4100" b="1" kern="1200" dirty="0">
              <a:solidFill>
                <a:schemeClr val="tx1"/>
              </a:solidFill>
              <a:latin typeface="+mj-lt"/>
              <a:ea typeface="+mj-ea"/>
              <a:cs typeface="+mj-cs"/>
            </a:endParaRPr>
          </a:p>
          <a:p>
            <a:pPr marL="0" lvl="0" indent="0">
              <a:spcBef>
                <a:spcPct val="0"/>
              </a:spcBef>
              <a:spcAft>
                <a:spcPts val="0"/>
              </a:spcAft>
            </a:pPr>
            <a:r>
              <a:rPr lang="en-US" sz="4100" kern="1200" dirty="0">
                <a:solidFill>
                  <a:schemeClr val="tx1"/>
                </a:solidFill>
                <a:latin typeface="+mj-lt"/>
                <a:ea typeface="+mj-ea"/>
                <a:cs typeface="+mj-cs"/>
              </a:rPr>
              <a:t>by Ann Clare </a:t>
            </a:r>
            <a:r>
              <a:rPr lang="en-US" sz="4100" kern="1200" dirty="0" err="1">
                <a:solidFill>
                  <a:schemeClr val="tx1"/>
                </a:solidFill>
                <a:latin typeface="+mj-lt"/>
                <a:ea typeface="+mj-ea"/>
                <a:cs typeface="+mj-cs"/>
              </a:rPr>
              <a:t>LeZotte</a:t>
            </a:r>
            <a:endParaRPr lang="en-US" sz="4100" kern="1200" dirty="0">
              <a:solidFill>
                <a:schemeClr val="tx1"/>
              </a:solidFill>
              <a:latin typeface="+mj-lt"/>
              <a:ea typeface="+mj-ea"/>
              <a:cs typeface="+mj-cs"/>
            </a:endParaRPr>
          </a:p>
        </p:txBody>
      </p:sp>
      <p:sp>
        <p:nvSpPr>
          <p:cNvPr id="158" name="Google Shape;158;g8dd7b0b4ab_0_41"/>
          <p:cNvSpPr txBox="1">
            <a:spLocks noGrp="1"/>
          </p:cNvSpPr>
          <p:nvPr>
            <p:ph type="body" idx="2"/>
          </p:nvPr>
        </p:nvSpPr>
        <p:spPr>
          <a:xfrm>
            <a:off x="4965431" y="2438400"/>
            <a:ext cx="6586489" cy="3785419"/>
          </a:xfrm>
          <a:prstGeom prst="rect">
            <a:avLst/>
          </a:prstGeom>
        </p:spPr>
        <p:txBody>
          <a:bodyPr spcFirstLastPara="1" vert="horz" lIns="91440" tIns="45720" rIns="91440" bIns="45720" rtlCol="0" anchorCtr="0">
            <a:normAutofit fontScale="92500" lnSpcReduction="10000"/>
          </a:bodyPr>
          <a:lstStyle/>
          <a:p>
            <a:pPr marL="0" lvl="0" indent="0">
              <a:spcBef>
                <a:spcPts val="1000"/>
              </a:spcBef>
              <a:spcAft>
                <a:spcPts val="0"/>
              </a:spcAft>
              <a:buNone/>
            </a:pPr>
            <a:r>
              <a:rPr lang="en-US" sz="2000" b="0" i="0" dirty="0">
                <a:solidFill>
                  <a:srgbClr val="181818"/>
                </a:solidFill>
                <a:effectLst/>
                <a:latin typeface="+mn-lt"/>
              </a:rPr>
              <a:t>Mary Lambert has always felt safe and protected on her beloved island of Martha's Vineyard. Her great-grandfather was an early English settler and the first deaf islander. Now, over a hundred years later, many people there - including Mary - are deaf, and nearly everyone can communicate in sign language. Mary has never felt isolated. But recent events have delivered winds of change. Mary's brother died, leaving her family shattered. Tensions over land disputes are mounting between English settlers and the Wampanoag people. And a cunning young scientist has arrived, hoping to discover the origin of the island's prevalent deafness. His maniacal drive to find answers soon renders Mary a "live specimen" in a cruel experiment. Her struggle to save herself is at the core of this novel.</a:t>
            </a:r>
            <a:r>
              <a:rPr lang="en-US" sz="2000" b="0" i="0" kern="1200" dirty="0">
                <a:solidFill>
                  <a:schemeClr val="tx1"/>
                </a:solidFill>
                <a:effectLst/>
                <a:latin typeface="+mn-lt"/>
                <a:ea typeface="+mn-ea"/>
                <a:cs typeface="+mn-cs"/>
              </a:rPr>
              <a:t>–</a:t>
            </a:r>
            <a:r>
              <a:rPr lang="en-US" sz="1700" b="0" i="1" kern="1200" dirty="0">
                <a:solidFill>
                  <a:schemeClr val="tx1"/>
                </a:solidFill>
                <a:effectLst/>
                <a:latin typeface="+mn-lt"/>
                <a:ea typeface="+mn-ea"/>
                <a:cs typeface="+mn-cs"/>
              </a:rPr>
              <a:t>from Goodreads</a:t>
            </a:r>
            <a:endParaRPr lang="en-US" sz="1700" kern="1200" dirty="0">
              <a:solidFill>
                <a:schemeClr val="tx1"/>
              </a:solidFill>
              <a:latin typeface="+mn-lt"/>
              <a:ea typeface="+mn-ea"/>
              <a:cs typeface="+mn-cs"/>
            </a:endParaRPr>
          </a:p>
        </p:txBody>
      </p:sp>
      <p:pic>
        <p:nvPicPr>
          <p:cNvPr id="8194" name="Picture 2" descr="44575095">
            <a:extLst>
              <a:ext uri="{FF2B5EF4-FFF2-40B4-BE49-F238E27FC236}">
                <a16:creationId xmlns:a16="http://schemas.microsoft.com/office/drawing/2014/main" id="{6CA5608B-E793-4B3C-B9FE-8A55071608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875"/>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92" name="Straight Connector 19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343BB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3"/>
        <p:cNvGrpSpPr/>
        <p:nvPr/>
      </p:nvGrpSpPr>
      <p:grpSpPr>
        <a:xfrm>
          <a:off x="0" y="0"/>
          <a:ext cx="0" cy="0"/>
          <a:chOff x="0" y="0"/>
          <a:chExt cx="0" cy="0"/>
        </a:xfrm>
      </p:grpSpPr>
      <p:sp>
        <p:nvSpPr>
          <p:cNvPr id="164" name="Google Shape;164;g8dd7b0b4ab_0_49"/>
          <p:cNvSpPr txBox="1">
            <a:spLocks noGrp="1"/>
          </p:cNvSpPr>
          <p:nvPr>
            <p:ph type="title"/>
          </p:nvPr>
        </p:nvSpPr>
        <p:spPr>
          <a:xfrm>
            <a:off x="4965430" y="629268"/>
            <a:ext cx="6586491" cy="1286160"/>
          </a:xfrm>
          <a:prstGeom prst="rect">
            <a:avLst/>
          </a:prstGeom>
        </p:spPr>
        <p:txBody>
          <a:bodyPr spcFirstLastPara="1" vert="horz" lIns="91440" tIns="45720" rIns="91440" bIns="45720" rtlCol="0" anchor="b" anchorCtr="0">
            <a:normAutofit/>
          </a:bodyPr>
          <a:lstStyle/>
          <a:p>
            <a:pPr marL="0" lvl="0" indent="0">
              <a:spcBef>
                <a:spcPct val="0"/>
              </a:spcBef>
              <a:spcAft>
                <a:spcPts val="0"/>
              </a:spcAft>
            </a:pPr>
            <a:r>
              <a:rPr lang="en-US" sz="4100" b="1" i="1" kern="1200" dirty="0">
                <a:solidFill>
                  <a:schemeClr val="tx1"/>
                </a:solidFill>
                <a:latin typeface="+mj-lt"/>
                <a:ea typeface="+mj-ea"/>
                <a:cs typeface="+mj-cs"/>
              </a:rPr>
              <a:t>Glitch</a:t>
            </a:r>
            <a:endParaRPr lang="en-US" sz="4100" b="1" kern="1200" dirty="0">
              <a:solidFill>
                <a:schemeClr val="tx1"/>
              </a:solidFill>
              <a:latin typeface="+mj-lt"/>
              <a:ea typeface="+mj-ea"/>
              <a:cs typeface="+mj-cs"/>
            </a:endParaRPr>
          </a:p>
          <a:p>
            <a:pPr marL="0" lvl="0" indent="0">
              <a:spcBef>
                <a:spcPct val="0"/>
              </a:spcBef>
              <a:spcAft>
                <a:spcPts val="0"/>
              </a:spcAft>
            </a:pPr>
            <a:r>
              <a:rPr lang="en-US" sz="4100" kern="1200" dirty="0">
                <a:solidFill>
                  <a:schemeClr val="tx1"/>
                </a:solidFill>
                <a:latin typeface="+mj-lt"/>
                <a:ea typeface="+mj-ea"/>
                <a:cs typeface="+mj-cs"/>
              </a:rPr>
              <a:t>by Laura Martin</a:t>
            </a:r>
          </a:p>
        </p:txBody>
      </p:sp>
      <p:sp>
        <p:nvSpPr>
          <p:cNvPr id="165" name="Google Shape;165;g8dd7b0b4ab_0_49"/>
          <p:cNvSpPr txBox="1">
            <a:spLocks noGrp="1"/>
          </p:cNvSpPr>
          <p:nvPr>
            <p:ph type="body" idx="1"/>
          </p:nvPr>
        </p:nvSpPr>
        <p:spPr>
          <a:xfrm>
            <a:off x="4965431" y="2438400"/>
            <a:ext cx="6586489" cy="3785419"/>
          </a:xfrm>
          <a:prstGeom prst="rect">
            <a:avLst/>
          </a:prstGeom>
        </p:spPr>
        <p:txBody>
          <a:bodyPr spcFirstLastPara="1" vert="horz" lIns="91440" tIns="45720" rIns="91440" bIns="45720" rtlCol="0" anchorCtr="0">
            <a:normAutofit/>
          </a:bodyPr>
          <a:lstStyle/>
          <a:p>
            <a:pPr marL="0" lvl="0" indent="0">
              <a:spcBef>
                <a:spcPts val="1000"/>
              </a:spcBef>
              <a:spcAft>
                <a:spcPts val="0"/>
              </a:spcAft>
              <a:buClr>
                <a:schemeClr val="dk1"/>
              </a:buClr>
              <a:buSzPts val="1100"/>
              <a:buNone/>
            </a:pPr>
            <a:r>
              <a:rPr lang="en-US" sz="2200" b="0" i="0" dirty="0">
                <a:solidFill>
                  <a:srgbClr val="181818"/>
                </a:solidFill>
                <a:effectLst/>
                <a:latin typeface="+mn-lt"/>
              </a:rPr>
              <a:t>Regan Fitz and Elliot Mason have been enemies since they started training to become </a:t>
            </a:r>
            <a:r>
              <a:rPr lang="en-US" sz="2200" b="0" i="0" dirty="0" err="1">
                <a:solidFill>
                  <a:srgbClr val="181818"/>
                </a:solidFill>
                <a:effectLst/>
                <a:latin typeface="+mn-lt"/>
              </a:rPr>
              <a:t>Glitchers</a:t>
            </a:r>
            <a:r>
              <a:rPr lang="en-US" sz="2200" b="0" i="0" dirty="0">
                <a:solidFill>
                  <a:srgbClr val="181818"/>
                </a:solidFill>
                <a:effectLst/>
                <a:latin typeface="+mn-lt"/>
              </a:rPr>
              <a:t>—people who travel through time to preserve important historical events. But everything changes when they find a letter from Regan’s future self, warning them about an impending disaster that threatens them and everyone they know.</a:t>
            </a:r>
            <a:br>
              <a:rPr lang="en-US" sz="2200" b="0" i="0" dirty="0">
                <a:solidFill>
                  <a:srgbClr val="181818"/>
                </a:solidFill>
                <a:effectLst/>
                <a:latin typeface="+mn-lt"/>
              </a:rPr>
            </a:br>
            <a:br>
              <a:rPr lang="en-US" sz="2200" b="0" i="0" dirty="0">
                <a:solidFill>
                  <a:srgbClr val="181818"/>
                </a:solidFill>
                <a:effectLst/>
                <a:latin typeface="+mn-lt"/>
              </a:rPr>
            </a:br>
            <a:r>
              <a:rPr lang="en-US" sz="2200" b="0" i="0" dirty="0">
                <a:solidFill>
                  <a:srgbClr val="181818"/>
                </a:solidFill>
                <a:effectLst/>
                <a:latin typeface="+mn-lt"/>
              </a:rPr>
              <a:t>Will they be able to set aside their past in order to save the future? </a:t>
            </a:r>
            <a:r>
              <a:rPr lang="en-US" sz="2000" b="0" i="0" kern="1200" dirty="0">
                <a:solidFill>
                  <a:schemeClr val="tx1"/>
                </a:solidFill>
                <a:effectLst/>
                <a:latin typeface="+mn-lt"/>
                <a:ea typeface="+mn-ea"/>
                <a:cs typeface="+mn-cs"/>
              </a:rPr>
              <a:t>–</a:t>
            </a:r>
            <a:r>
              <a:rPr lang="en-US" sz="2000" b="0" i="1" kern="1200" dirty="0">
                <a:solidFill>
                  <a:schemeClr val="tx1"/>
                </a:solidFill>
                <a:effectLst/>
                <a:latin typeface="+mn-lt"/>
                <a:ea typeface="+mn-ea"/>
                <a:cs typeface="+mn-cs"/>
              </a:rPr>
              <a:t>from Goodreads</a:t>
            </a:r>
            <a:endParaRPr lang="en-US" sz="2000" kern="1200" dirty="0">
              <a:solidFill>
                <a:schemeClr val="tx1"/>
              </a:solidFill>
              <a:latin typeface="+mn-lt"/>
              <a:ea typeface="+mn-ea"/>
              <a:cs typeface="+mn-cs"/>
            </a:endParaRPr>
          </a:p>
        </p:txBody>
      </p:sp>
      <p:pic>
        <p:nvPicPr>
          <p:cNvPr id="9218" name="Picture 2" descr="53066406. sx318 sy475 ">
            <a:extLst>
              <a:ext uri="{FF2B5EF4-FFF2-40B4-BE49-F238E27FC236}">
                <a16:creationId xmlns:a16="http://schemas.microsoft.com/office/drawing/2014/main" id="{477ADD52-CE36-45C2-B865-DB9A3E0B1E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01" b="457"/>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92" name="Straight Connector 19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EF777"/>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0"/>
        <p:cNvGrpSpPr/>
        <p:nvPr/>
      </p:nvGrpSpPr>
      <p:grpSpPr>
        <a:xfrm>
          <a:off x="0" y="0"/>
          <a:ext cx="0" cy="0"/>
          <a:chOff x="0" y="0"/>
          <a:chExt cx="0" cy="0"/>
        </a:xfrm>
      </p:grpSpPr>
      <p:sp>
        <p:nvSpPr>
          <p:cNvPr id="171" name="Google Shape;171;p7"/>
          <p:cNvSpPr txBox="1">
            <a:spLocks noGrp="1"/>
          </p:cNvSpPr>
          <p:nvPr>
            <p:ph type="title"/>
          </p:nvPr>
        </p:nvSpPr>
        <p:spPr>
          <a:xfrm>
            <a:off x="4965430" y="629268"/>
            <a:ext cx="6586491" cy="1286160"/>
          </a:xfrm>
          <a:prstGeom prst="rect">
            <a:avLst/>
          </a:prstGeom>
        </p:spPr>
        <p:txBody>
          <a:bodyPr spcFirstLastPara="1" vert="horz" lIns="91440" tIns="45720" rIns="91440" bIns="45720" rtlCol="0" anchor="b" anchorCtr="0">
            <a:normAutofit fontScale="90000"/>
          </a:bodyPr>
          <a:lstStyle/>
          <a:p>
            <a:pPr marL="0" lvl="0" indent="0">
              <a:spcBef>
                <a:spcPct val="0"/>
              </a:spcBef>
              <a:spcAft>
                <a:spcPts val="0"/>
              </a:spcAft>
              <a:buClr>
                <a:schemeClr val="dk1"/>
              </a:buClr>
              <a:buSzPts val="4400"/>
            </a:pPr>
            <a:r>
              <a:rPr lang="en-US" sz="4000" b="1" i="1" kern="1200" dirty="0">
                <a:solidFill>
                  <a:schemeClr val="tx1"/>
                </a:solidFill>
                <a:latin typeface="+mj-lt"/>
                <a:ea typeface="+mj-ea"/>
                <a:cs typeface="+mj-cs"/>
              </a:rPr>
              <a:t>A Field Guide to Getting Lost</a:t>
            </a:r>
            <a:br>
              <a:rPr lang="en-US" sz="4100" b="1" i="1" kern="1200" dirty="0">
                <a:solidFill>
                  <a:schemeClr val="tx1"/>
                </a:solidFill>
                <a:latin typeface="+mj-lt"/>
                <a:ea typeface="+mj-ea"/>
                <a:cs typeface="+mj-cs"/>
              </a:rPr>
            </a:br>
            <a:r>
              <a:rPr lang="en-US" sz="4100" kern="1200" dirty="0">
                <a:solidFill>
                  <a:schemeClr val="tx1"/>
                </a:solidFill>
                <a:latin typeface="+mj-lt"/>
                <a:ea typeface="+mj-ea"/>
                <a:cs typeface="+mj-cs"/>
              </a:rPr>
              <a:t>by Joy McCullough</a:t>
            </a:r>
            <a:endParaRPr lang="en-US" sz="4100" b="1" i="1" kern="1200" dirty="0">
              <a:solidFill>
                <a:schemeClr val="tx1"/>
              </a:solidFill>
              <a:latin typeface="+mj-lt"/>
              <a:ea typeface="+mj-ea"/>
              <a:cs typeface="+mj-cs"/>
            </a:endParaRPr>
          </a:p>
        </p:txBody>
      </p:sp>
      <p:sp>
        <p:nvSpPr>
          <p:cNvPr id="172" name="Google Shape;172;p7"/>
          <p:cNvSpPr txBox="1">
            <a:spLocks noGrp="1"/>
          </p:cNvSpPr>
          <p:nvPr>
            <p:ph type="body" idx="1"/>
          </p:nvPr>
        </p:nvSpPr>
        <p:spPr>
          <a:xfrm>
            <a:off x="4965431" y="2438400"/>
            <a:ext cx="6586489" cy="3785419"/>
          </a:xfrm>
          <a:prstGeom prst="rect">
            <a:avLst/>
          </a:prstGeom>
        </p:spPr>
        <p:txBody>
          <a:bodyPr spcFirstLastPara="1" vert="horz" lIns="91440" tIns="45720" rIns="91440" bIns="45720" rtlCol="0" anchorCtr="0">
            <a:normAutofit/>
          </a:bodyPr>
          <a:lstStyle/>
          <a:p>
            <a:pPr marL="0" lvl="0" indent="0">
              <a:spcBef>
                <a:spcPts val="1000"/>
              </a:spcBef>
              <a:spcAft>
                <a:spcPts val="0"/>
              </a:spcAft>
              <a:buClr>
                <a:schemeClr val="dk1"/>
              </a:buClr>
              <a:buSzPts val="2800"/>
              <a:buNone/>
            </a:pPr>
            <a:r>
              <a:rPr lang="en-US" sz="2200" i="0" dirty="0">
                <a:solidFill>
                  <a:srgbClr val="181818"/>
                </a:solidFill>
                <a:effectLst/>
                <a:latin typeface="+mn-lt"/>
              </a:rPr>
              <a:t>A girl with a passion for science and a boy who dreams of writing fantasy novels must figure out how to get along now that their parents are dating in this lively, endearing novel. </a:t>
            </a:r>
          </a:p>
          <a:p>
            <a:pPr marL="0" lvl="0" indent="0">
              <a:spcBef>
                <a:spcPts val="1000"/>
              </a:spcBef>
              <a:spcAft>
                <a:spcPts val="0"/>
              </a:spcAft>
              <a:buClr>
                <a:schemeClr val="dk1"/>
              </a:buClr>
              <a:buSzPts val="2800"/>
              <a:buNone/>
            </a:pPr>
            <a:r>
              <a:rPr lang="en-US" sz="2200" b="0" i="0" dirty="0">
                <a:solidFill>
                  <a:srgbClr val="181818"/>
                </a:solidFill>
                <a:effectLst/>
                <a:latin typeface="+mn-lt"/>
              </a:rPr>
              <a:t>Sutton and Luis couldn’t be more different from each other. Except now that their parents are dating, these two have to find some common ground. Will they be able to navigate their way down a path they never planned on exploring?</a:t>
            </a:r>
            <a:r>
              <a:rPr lang="en-US" sz="2200" b="1" dirty="0">
                <a:solidFill>
                  <a:srgbClr val="181818"/>
                </a:solidFill>
                <a:latin typeface="+mn-lt"/>
              </a:rPr>
              <a:t> </a:t>
            </a:r>
            <a:r>
              <a:rPr lang="en-US" sz="2000" b="0" i="0" kern="1200" dirty="0">
                <a:solidFill>
                  <a:schemeClr val="tx1"/>
                </a:solidFill>
                <a:effectLst/>
                <a:latin typeface="+mn-lt"/>
                <a:ea typeface="+mn-ea"/>
                <a:cs typeface="+mn-cs"/>
              </a:rPr>
              <a:t>–</a:t>
            </a:r>
            <a:r>
              <a:rPr lang="en-US" sz="2000" b="0" i="1" kern="1200" dirty="0">
                <a:solidFill>
                  <a:schemeClr val="tx1"/>
                </a:solidFill>
                <a:effectLst/>
                <a:latin typeface="+mn-lt"/>
                <a:ea typeface="+mn-ea"/>
                <a:cs typeface="+mn-cs"/>
              </a:rPr>
              <a:t>from Goodreads</a:t>
            </a:r>
            <a:endParaRPr lang="en-US" sz="2000" kern="1200" dirty="0">
              <a:solidFill>
                <a:schemeClr val="tx1"/>
              </a:solidFill>
              <a:latin typeface="+mn-lt"/>
              <a:ea typeface="+mn-ea"/>
              <a:cs typeface="+mn-cs"/>
            </a:endParaRPr>
          </a:p>
        </p:txBody>
      </p:sp>
      <p:pic>
        <p:nvPicPr>
          <p:cNvPr id="10242" name="Picture 2" descr="52182404">
            <a:extLst>
              <a:ext uri="{FF2B5EF4-FFF2-40B4-BE49-F238E27FC236}">
                <a16:creationId xmlns:a16="http://schemas.microsoft.com/office/drawing/2014/main" id="{95D1AAA5-DA5E-4BC2-B263-E27FE5A60A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202"/>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256" name="Straight Connector 25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7993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7"/>
        <p:cNvGrpSpPr/>
        <p:nvPr/>
      </p:nvGrpSpPr>
      <p:grpSpPr>
        <a:xfrm>
          <a:off x="0" y="0"/>
          <a:ext cx="0" cy="0"/>
          <a:chOff x="0" y="0"/>
          <a:chExt cx="0" cy="0"/>
        </a:xfrm>
      </p:grpSpPr>
      <p:sp>
        <p:nvSpPr>
          <p:cNvPr id="178" name="Google Shape;178;p8"/>
          <p:cNvSpPr txBox="1">
            <a:spLocks noGrp="1"/>
          </p:cNvSpPr>
          <p:nvPr>
            <p:ph type="title"/>
          </p:nvPr>
        </p:nvSpPr>
        <p:spPr>
          <a:xfrm>
            <a:off x="4965430" y="629268"/>
            <a:ext cx="6586491" cy="1286160"/>
          </a:xfrm>
          <a:prstGeom prst="rect">
            <a:avLst/>
          </a:prstGeom>
        </p:spPr>
        <p:txBody>
          <a:bodyPr spcFirstLastPara="1" vert="horz" lIns="91440" tIns="45720" rIns="91440" bIns="45720" rtlCol="0" anchor="b" anchorCtr="0">
            <a:normAutofit/>
          </a:bodyPr>
          <a:lstStyle/>
          <a:p>
            <a:pPr marL="0" lvl="0" indent="0">
              <a:spcBef>
                <a:spcPct val="0"/>
              </a:spcBef>
              <a:spcAft>
                <a:spcPts val="0"/>
              </a:spcAft>
              <a:buClr>
                <a:schemeClr val="dk1"/>
              </a:buClr>
              <a:buSzPts val="4400"/>
            </a:pPr>
            <a:r>
              <a:rPr lang="en-US" sz="3600" b="1" i="1" kern="1200" dirty="0">
                <a:solidFill>
                  <a:schemeClr val="tx1"/>
                </a:solidFill>
                <a:latin typeface="+mj-lt"/>
                <a:ea typeface="+mj-ea"/>
                <a:cs typeface="+mj-cs"/>
              </a:rPr>
              <a:t>Prairie Lotus</a:t>
            </a:r>
            <a:br>
              <a:rPr lang="en-US" sz="3600" b="1" i="1" kern="1200" dirty="0">
                <a:solidFill>
                  <a:schemeClr val="tx1"/>
                </a:solidFill>
                <a:latin typeface="+mj-lt"/>
                <a:ea typeface="+mj-ea"/>
                <a:cs typeface="+mj-cs"/>
              </a:rPr>
            </a:br>
            <a:r>
              <a:rPr lang="en-US" sz="3600" b="1" kern="1200" dirty="0">
                <a:solidFill>
                  <a:schemeClr val="tx1"/>
                </a:solidFill>
                <a:latin typeface="+mj-lt"/>
                <a:ea typeface="+mj-ea"/>
                <a:cs typeface="+mj-cs"/>
              </a:rPr>
              <a:t>by Linda Sue Park</a:t>
            </a:r>
            <a:endParaRPr lang="en-US" sz="3600" b="1" i="1" kern="1200" dirty="0">
              <a:solidFill>
                <a:schemeClr val="tx1"/>
              </a:solidFill>
              <a:latin typeface="+mj-lt"/>
              <a:ea typeface="+mj-ea"/>
              <a:cs typeface="+mj-cs"/>
            </a:endParaRPr>
          </a:p>
        </p:txBody>
      </p:sp>
      <p:sp>
        <p:nvSpPr>
          <p:cNvPr id="179" name="Google Shape;179;p8"/>
          <p:cNvSpPr txBox="1">
            <a:spLocks noGrp="1"/>
          </p:cNvSpPr>
          <p:nvPr>
            <p:ph type="body" idx="2"/>
          </p:nvPr>
        </p:nvSpPr>
        <p:spPr>
          <a:xfrm>
            <a:off x="5080934" y="2438400"/>
            <a:ext cx="6470986" cy="3785419"/>
          </a:xfrm>
          <a:prstGeom prst="rect">
            <a:avLst/>
          </a:prstGeom>
        </p:spPr>
        <p:txBody>
          <a:bodyPr spcFirstLastPara="1" vert="horz" lIns="91440" tIns="45720" rIns="91440" bIns="45720" rtlCol="0" anchorCtr="0">
            <a:normAutofit/>
          </a:bodyPr>
          <a:lstStyle/>
          <a:p>
            <a:pPr marL="0" lvl="0" indent="0">
              <a:spcBef>
                <a:spcPts val="1000"/>
              </a:spcBef>
              <a:spcAft>
                <a:spcPts val="0"/>
              </a:spcAft>
              <a:buClr>
                <a:schemeClr val="dk1"/>
              </a:buClr>
              <a:buSzPts val="2800"/>
              <a:buNone/>
            </a:pPr>
            <a:r>
              <a:rPr lang="en-US" sz="2400" dirty="0">
                <a:solidFill>
                  <a:srgbClr val="181818"/>
                </a:solidFill>
                <a:latin typeface="+mn-lt"/>
              </a:rPr>
              <a:t>A</a:t>
            </a:r>
            <a:r>
              <a:rPr lang="en-US" sz="2400" b="0" i="0" dirty="0">
                <a:solidFill>
                  <a:srgbClr val="181818"/>
                </a:solidFill>
                <a:effectLst/>
                <a:latin typeface="+mn-lt"/>
              </a:rPr>
              <a:t> book about a girl determined to fit in and realize her dreams: getting an education, becoming a dressmaker in her father's shop, and making at least one friend. Hanna, a half-Asian girl in a small town in America's heartland, lives in 1880. Hanna's adjustment to her new surroundings, and the townspeople's prejudice against Asians, is at the heart of the story</a:t>
            </a:r>
            <a:r>
              <a:rPr lang="en-US" sz="1700" b="0" i="0" kern="1200" dirty="0">
                <a:solidFill>
                  <a:schemeClr val="tx1"/>
                </a:solidFill>
                <a:effectLst/>
                <a:latin typeface="+mn-lt"/>
                <a:ea typeface="+mn-ea"/>
                <a:cs typeface="+mn-cs"/>
              </a:rPr>
              <a:t>. –</a:t>
            </a:r>
            <a:r>
              <a:rPr lang="en-US" sz="1700" b="0" i="1" kern="1200" dirty="0">
                <a:solidFill>
                  <a:schemeClr val="tx1"/>
                </a:solidFill>
                <a:effectLst/>
                <a:latin typeface="+mn-lt"/>
                <a:ea typeface="+mn-ea"/>
                <a:cs typeface="+mn-cs"/>
              </a:rPr>
              <a:t>from Goodreads</a:t>
            </a:r>
            <a:endParaRPr lang="en-US" sz="1700" kern="1200" dirty="0">
              <a:solidFill>
                <a:schemeClr val="tx1"/>
              </a:solidFill>
              <a:latin typeface="+mn-lt"/>
              <a:ea typeface="+mn-ea"/>
              <a:cs typeface="+mn-cs"/>
            </a:endParaRPr>
          </a:p>
        </p:txBody>
      </p:sp>
      <p:pic>
        <p:nvPicPr>
          <p:cNvPr id="11266" name="Picture 2" descr="44230407. sy475 ">
            <a:extLst>
              <a:ext uri="{FF2B5EF4-FFF2-40B4-BE49-F238E27FC236}">
                <a16:creationId xmlns:a16="http://schemas.microsoft.com/office/drawing/2014/main" id="{5DAC88CB-70EB-42EB-8760-6857E0592C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250"/>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4" name="Straight Connector 7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BB16C"/>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0"/>
        <p:cNvGrpSpPr/>
        <p:nvPr/>
      </p:nvGrpSpPr>
      <p:grpSpPr>
        <a:xfrm>
          <a:off x="0" y="0"/>
          <a:ext cx="0" cy="0"/>
          <a:chOff x="0" y="0"/>
          <a:chExt cx="0" cy="0"/>
        </a:xfrm>
      </p:grpSpPr>
      <p:sp>
        <p:nvSpPr>
          <p:cNvPr id="171" name="Google Shape;171;p7"/>
          <p:cNvSpPr txBox="1">
            <a:spLocks noGrp="1"/>
          </p:cNvSpPr>
          <p:nvPr>
            <p:ph type="title"/>
          </p:nvPr>
        </p:nvSpPr>
        <p:spPr>
          <a:xfrm>
            <a:off x="4965430" y="629268"/>
            <a:ext cx="6586491" cy="1286160"/>
          </a:xfrm>
          <a:prstGeom prst="rect">
            <a:avLst/>
          </a:prstGeom>
        </p:spPr>
        <p:txBody>
          <a:bodyPr spcFirstLastPara="1" vert="horz" lIns="91440" tIns="45720" rIns="91440" bIns="45720" rtlCol="0" anchor="b" anchorCtr="0">
            <a:normAutofit/>
          </a:bodyPr>
          <a:lstStyle/>
          <a:p>
            <a:pPr marL="0" lvl="0" indent="0">
              <a:spcBef>
                <a:spcPct val="0"/>
              </a:spcBef>
              <a:spcAft>
                <a:spcPts val="0"/>
              </a:spcAft>
              <a:buClr>
                <a:schemeClr val="dk1"/>
              </a:buClr>
              <a:buSzPts val="4400"/>
            </a:pPr>
            <a:r>
              <a:rPr lang="en-US" sz="4100" b="1" i="1" kern="1200" dirty="0">
                <a:solidFill>
                  <a:schemeClr val="tx1"/>
                </a:solidFill>
                <a:latin typeface="+mj-lt"/>
                <a:ea typeface="+mj-ea"/>
                <a:cs typeface="+mj-cs"/>
              </a:rPr>
              <a:t>City Spies</a:t>
            </a:r>
            <a:br>
              <a:rPr lang="en-US" sz="4100" b="1" i="1" kern="1200" dirty="0">
                <a:solidFill>
                  <a:schemeClr val="tx1"/>
                </a:solidFill>
                <a:latin typeface="+mj-lt"/>
                <a:ea typeface="+mj-ea"/>
                <a:cs typeface="+mj-cs"/>
              </a:rPr>
            </a:br>
            <a:r>
              <a:rPr lang="en-US" sz="4100" kern="1200" dirty="0">
                <a:solidFill>
                  <a:schemeClr val="tx1"/>
                </a:solidFill>
                <a:latin typeface="+mj-lt"/>
                <a:ea typeface="+mj-ea"/>
                <a:cs typeface="+mj-cs"/>
              </a:rPr>
              <a:t>by James Ponti</a:t>
            </a:r>
            <a:endParaRPr lang="en-US" sz="4100" b="1" i="1" kern="1200" dirty="0">
              <a:solidFill>
                <a:schemeClr val="tx1"/>
              </a:solidFill>
              <a:latin typeface="+mj-lt"/>
              <a:ea typeface="+mj-ea"/>
              <a:cs typeface="+mj-cs"/>
            </a:endParaRPr>
          </a:p>
        </p:txBody>
      </p:sp>
      <p:sp>
        <p:nvSpPr>
          <p:cNvPr id="172" name="Google Shape;172;p7"/>
          <p:cNvSpPr txBox="1">
            <a:spLocks noGrp="1"/>
          </p:cNvSpPr>
          <p:nvPr>
            <p:ph type="body" idx="1"/>
          </p:nvPr>
        </p:nvSpPr>
        <p:spPr>
          <a:xfrm>
            <a:off x="4965431" y="2115118"/>
            <a:ext cx="7118717" cy="4552966"/>
          </a:xfrm>
          <a:prstGeom prst="rect">
            <a:avLst/>
          </a:prstGeom>
        </p:spPr>
        <p:txBody>
          <a:bodyPr spcFirstLastPara="1" vert="horz" lIns="91440" tIns="45720" rIns="91440" bIns="45720" rtlCol="0" anchorCtr="0">
            <a:normAutofit fontScale="92500" lnSpcReduction="10000"/>
          </a:bodyPr>
          <a:lstStyle/>
          <a:p>
            <a:pPr marL="0" lvl="0" indent="0">
              <a:spcBef>
                <a:spcPts val="1000"/>
              </a:spcBef>
              <a:spcAft>
                <a:spcPts val="0"/>
              </a:spcAft>
              <a:buClr>
                <a:schemeClr val="dk1"/>
              </a:buClr>
              <a:buSzPts val="2800"/>
              <a:buNone/>
            </a:pPr>
            <a:r>
              <a:rPr lang="en-US" sz="2000" b="1" i="0" dirty="0">
                <a:solidFill>
                  <a:srgbClr val="333333"/>
                </a:solidFill>
                <a:effectLst/>
                <a:latin typeface="+mn-lt"/>
              </a:rPr>
              <a:t>In this thrilling new series, five kids from all over the world are brought together and transformed them into real-life spies.</a:t>
            </a:r>
          </a:p>
          <a:p>
            <a:pPr marL="0" lvl="0" indent="0">
              <a:spcBef>
                <a:spcPts val="1000"/>
              </a:spcBef>
              <a:spcAft>
                <a:spcPts val="0"/>
              </a:spcAft>
              <a:buClr>
                <a:schemeClr val="dk1"/>
              </a:buClr>
              <a:buSzPts val="2800"/>
              <a:buNone/>
            </a:pPr>
            <a:r>
              <a:rPr lang="en-US" sz="2200" b="0" i="0" dirty="0">
                <a:solidFill>
                  <a:srgbClr val="333333"/>
                </a:solidFill>
                <a:effectLst/>
                <a:latin typeface="+mn-lt"/>
              </a:rPr>
              <a:t>Operating out of a base in Scotland, the City Spies are five kids from various parts of the world. When they’re not attending the local boarding school, they’re honing their unique skills, such as sleight of hand, breaking and entering, observation, and explosives. All of these allow them to go places in the world of espionage where adults can’t. Told from the POV of </a:t>
            </a:r>
            <a:r>
              <a:rPr lang="en-US" sz="2200" dirty="0">
                <a:solidFill>
                  <a:srgbClr val="333333"/>
                </a:solidFill>
                <a:latin typeface="+mn-lt"/>
              </a:rPr>
              <a:t>hacker extraordinaire, Sara Martinez, these newbie spies are </a:t>
            </a:r>
            <a:r>
              <a:rPr lang="en-US" sz="2200" b="0" i="0" dirty="0">
                <a:solidFill>
                  <a:srgbClr val="333333"/>
                </a:solidFill>
                <a:effectLst/>
                <a:latin typeface="+mn-lt"/>
              </a:rPr>
              <a:t>heading to Paris for an international youth summit, hacking into a rival school’s computer to prevent them from winning a million euros, dangling thirty feet off the side of a building, and trying to stop a villain…all while navigating the complex dynamics of their new team. No one said saving the world was easy! –</a:t>
            </a:r>
            <a:r>
              <a:rPr lang="en-US" sz="1800" b="0" i="1" dirty="0">
                <a:solidFill>
                  <a:srgbClr val="333333"/>
                </a:solidFill>
                <a:effectLst/>
                <a:latin typeface="+mn-lt"/>
              </a:rPr>
              <a:t>from Amazon.com</a:t>
            </a:r>
            <a:endParaRPr lang="en-US" sz="2200" kern="1200" dirty="0">
              <a:solidFill>
                <a:schemeClr val="tx1"/>
              </a:solidFill>
              <a:latin typeface="+mn-lt"/>
              <a:ea typeface="+mn-ea"/>
              <a:cs typeface="+mn-cs"/>
            </a:endParaRPr>
          </a:p>
        </p:txBody>
      </p:sp>
      <p:pic>
        <p:nvPicPr>
          <p:cNvPr id="12290" name="Picture 2">
            <a:extLst>
              <a:ext uri="{FF2B5EF4-FFF2-40B4-BE49-F238E27FC236}">
                <a16:creationId xmlns:a16="http://schemas.microsoft.com/office/drawing/2014/main" id="{62EDB6F7-0E59-4FF2-8A02-2A960EC57E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51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4"/>
        <p:cNvGrpSpPr/>
        <p:nvPr/>
      </p:nvGrpSpPr>
      <p:grpSpPr>
        <a:xfrm>
          <a:off x="0" y="0"/>
          <a:ext cx="0" cy="0"/>
          <a:chOff x="0" y="0"/>
          <a:chExt cx="0" cy="0"/>
        </a:xfrm>
      </p:grpSpPr>
      <p:sp>
        <p:nvSpPr>
          <p:cNvPr id="185" name="Google Shape;185;p9"/>
          <p:cNvSpPr txBox="1">
            <a:spLocks noGrp="1"/>
          </p:cNvSpPr>
          <p:nvPr>
            <p:ph type="title"/>
          </p:nvPr>
        </p:nvSpPr>
        <p:spPr>
          <a:xfrm>
            <a:off x="4965430" y="629268"/>
            <a:ext cx="7006176" cy="1286160"/>
          </a:xfrm>
          <a:prstGeom prst="rect">
            <a:avLst/>
          </a:prstGeom>
        </p:spPr>
        <p:txBody>
          <a:bodyPr spcFirstLastPara="1" vert="horz" lIns="91440" tIns="45720" rIns="91440" bIns="45720" rtlCol="0" anchor="b" anchorCtr="0">
            <a:normAutofit fontScale="90000"/>
          </a:bodyPr>
          <a:lstStyle/>
          <a:p>
            <a:pPr marL="0" lvl="0" indent="0">
              <a:spcBef>
                <a:spcPct val="0"/>
              </a:spcBef>
              <a:spcAft>
                <a:spcPts val="0"/>
              </a:spcAft>
              <a:buClr>
                <a:schemeClr val="dk1"/>
              </a:buClr>
              <a:buSzPts val="4400"/>
            </a:pPr>
            <a:r>
              <a:rPr lang="en-US" sz="4100" b="1" i="1" kern="1200" dirty="0">
                <a:solidFill>
                  <a:schemeClr val="tx1"/>
                </a:solidFill>
                <a:latin typeface="+mj-lt"/>
                <a:ea typeface="+mj-ea"/>
                <a:cs typeface="+mj-cs"/>
              </a:rPr>
              <a:t>Black Brother, Black Brother</a:t>
            </a:r>
            <a:br>
              <a:rPr lang="en-US" sz="4100" b="1" i="1" kern="1200" dirty="0">
                <a:solidFill>
                  <a:schemeClr val="tx1"/>
                </a:solidFill>
                <a:latin typeface="+mj-lt"/>
                <a:ea typeface="+mj-ea"/>
                <a:cs typeface="+mj-cs"/>
              </a:rPr>
            </a:br>
            <a:r>
              <a:rPr lang="en-US" sz="4100" kern="1200" dirty="0">
                <a:solidFill>
                  <a:schemeClr val="tx1"/>
                </a:solidFill>
                <a:latin typeface="+mj-lt"/>
                <a:ea typeface="+mj-ea"/>
                <a:cs typeface="+mj-cs"/>
              </a:rPr>
              <a:t>by  Jewell Parker Rhodes</a:t>
            </a:r>
            <a:endParaRPr lang="en-US" sz="4100" b="1" i="1" kern="1200" dirty="0">
              <a:solidFill>
                <a:schemeClr val="tx1"/>
              </a:solidFill>
              <a:latin typeface="+mj-lt"/>
              <a:ea typeface="+mj-ea"/>
              <a:cs typeface="+mj-cs"/>
            </a:endParaRPr>
          </a:p>
        </p:txBody>
      </p:sp>
      <p:sp>
        <p:nvSpPr>
          <p:cNvPr id="186" name="Google Shape;186;p9"/>
          <p:cNvSpPr txBox="1">
            <a:spLocks noGrp="1"/>
          </p:cNvSpPr>
          <p:nvPr>
            <p:ph type="body" idx="1"/>
          </p:nvPr>
        </p:nvSpPr>
        <p:spPr>
          <a:xfrm>
            <a:off x="4965431" y="2419642"/>
            <a:ext cx="6907701" cy="3995225"/>
          </a:xfrm>
          <a:prstGeom prst="rect">
            <a:avLst/>
          </a:prstGeom>
        </p:spPr>
        <p:txBody>
          <a:bodyPr spcFirstLastPara="1" vert="horz" lIns="91440" tIns="45720" rIns="91440" bIns="45720" rtlCol="0" anchorCtr="0">
            <a:normAutofit/>
          </a:bodyPr>
          <a:lstStyle/>
          <a:p>
            <a:pPr marL="0" lvl="0" indent="0">
              <a:spcBef>
                <a:spcPts val="0"/>
              </a:spcBef>
              <a:spcAft>
                <a:spcPts val="0"/>
              </a:spcAft>
              <a:buClr>
                <a:schemeClr val="dk1"/>
              </a:buClr>
              <a:buSzPts val="1100"/>
              <a:buNone/>
            </a:pPr>
            <a:r>
              <a:rPr lang="en-US" sz="2200" dirty="0">
                <a:solidFill>
                  <a:srgbClr val="333333"/>
                </a:solidFill>
                <a:latin typeface="+mn-lt"/>
              </a:rPr>
              <a:t>A </a:t>
            </a:r>
            <a:r>
              <a:rPr lang="en-US" sz="2200" i="0" dirty="0">
                <a:solidFill>
                  <a:srgbClr val="333333"/>
                </a:solidFill>
                <a:effectLst/>
                <a:latin typeface="+mn-lt"/>
              </a:rPr>
              <a:t>powerful coming-of-age story about two brothers, one who presents as white, the other as black, and the complex ways in which they are forced to navigate the world, all while training for a fencing competition</a:t>
            </a:r>
            <a:r>
              <a:rPr lang="en-US" sz="2200" i="0" kern="1200" dirty="0">
                <a:solidFill>
                  <a:schemeClr val="tx1"/>
                </a:solidFill>
                <a:effectLst/>
                <a:latin typeface="+mn-lt"/>
                <a:ea typeface="+mn-ea"/>
                <a:cs typeface="+mn-cs"/>
              </a:rPr>
              <a:t>. </a:t>
            </a:r>
          </a:p>
          <a:p>
            <a:pPr marL="0" lvl="0" indent="0">
              <a:spcBef>
                <a:spcPts val="0"/>
              </a:spcBef>
              <a:spcAft>
                <a:spcPts val="0"/>
              </a:spcAft>
              <a:buClr>
                <a:schemeClr val="dk1"/>
              </a:buClr>
              <a:buSzPts val="1100"/>
              <a:buNone/>
            </a:pPr>
            <a:endParaRPr lang="en-US" sz="2200" b="0" kern="1200" dirty="0">
              <a:solidFill>
                <a:schemeClr val="tx1"/>
              </a:solidFill>
              <a:latin typeface="+mn-lt"/>
              <a:ea typeface="+mn-ea"/>
              <a:cs typeface="+mn-cs"/>
            </a:endParaRPr>
          </a:p>
          <a:p>
            <a:pPr marL="0" lvl="0" indent="0">
              <a:spcBef>
                <a:spcPts val="0"/>
              </a:spcBef>
              <a:spcAft>
                <a:spcPts val="0"/>
              </a:spcAft>
              <a:buClr>
                <a:schemeClr val="dk1"/>
              </a:buClr>
              <a:buSzPts val="1100"/>
              <a:buNone/>
            </a:pPr>
            <a:r>
              <a:rPr lang="en-US" sz="2200" b="0" i="0" dirty="0">
                <a:solidFill>
                  <a:srgbClr val="333333"/>
                </a:solidFill>
                <a:effectLst/>
                <a:latin typeface="+mn-lt"/>
              </a:rPr>
              <a:t>Powerful and emotionally gripping, </a:t>
            </a:r>
            <a:r>
              <a:rPr lang="en-US" sz="2200" b="0" i="1" dirty="0">
                <a:solidFill>
                  <a:srgbClr val="333333"/>
                </a:solidFill>
                <a:effectLst/>
                <a:latin typeface="+mn-lt"/>
              </a:rPr>
              <a:t>Black Brother, Black Brother</a:t>
            </a:r>
            <a:r>
              <a:rPr lang="en-US" sz="2200" b="0" i="0" dirty="0">
                <a:solidFill>
                  <a:srgbClr val="333333"/>
                </a:solidFill>
                <a:effectLst/>
                <a:latin typeface="+mn-lt"/>
              </a:rPr>
              <a:t> is a careful examination of the school-to-prison pipeline and follows one boy's fight against racism and his empowering path to finding his voice.</a:t>
            </a:r>
            <a:endParaRPr lang="en-US" sz="2200" kern="1200" dirty="0">
              <a:solidFill>
                <a:schemeClr val="tx1"/>
              </a:solidFill>
              <a:latin typeface="+mn-lt"/>
              <a:ea typeface="+mn-ea"/>
              <a:cs typeface="+mn-cs"/>
            </a:endParaRPr>
          </a:p>
          <a:p>
            <a:pPr marL="0" lvl="0" indent="0">
              <a:spcBef>
                <a:spcPts val="0"/>
              </a:spcBef>
              <a:spcAft>
                <a:spcPts val="0"/>
              </a:spcAft>
              <a:buClr>
                <a:schemeClr val="dk1"/>
              </a:buClr>
              <a:buSzPts val="1100"/>
              <a:buNone/>
            </a:pPr>
            <a:r>
              <a:rPr lang="en-US" sz="1800" i="1" kern="1200" dirty="0">
                <a:solidFill>
                  <a:schemeClr val="tx1"/>
                </a:solidFill>
                <a:latin typeface="+mn-lt"/>
                <a:ea typeface="+mn-ea"/>
                <a:cs typeface="+mn-cs"/>
              </a:rPr>
              <a:t>--from Amazon.com</a:t>
            </a:r>
          </a:p>
          <a:p>
            <a:pPr marL="0" lvl="0" indent="0">
              <a:spcBef>
                <a:spcPts val="0"/>
              </a:spcBef>
              <a:spcAft>
                <a:spcPts val="0"/>
              </a:spcAft>
              <a:buClr>
                <a:schemeClr val="dk1"/>
              </a:buClr>
              <a:buSzPts val="1100"/>
              <a:buNone/>
            </a:pPr>
            <a:endParaRPr lang="en-US" sz="1800" i="1" kern="1200" dirty="0">
              <a:solidFill>
                <a:schemeClr val="tx1"/>
              </a:solidFill>
              <a:latin typeface="+mn-lt"/>
              <a:ea typeface="+mn-ea"/>
              <a:cs typeface="+mn-cs"/>
            </a:endParaRPr>
          </a:p>
          <a:p>
            <a:pPr marL="0" lvl="0" indent="-228600">
              <a:spcBef>
                <a:spcPts val="1000"/>
              </a:spcBef>
              <a:spcAft>
                <a:spcPts val="0"/>
              </a:spcAft>
              <a:buClr>
                <a:schemeClr val="dk1"/>
              </a:buClr>
              <a:buSzPts val="2800"/>
              <a:buFont typeface="Arial" panose="020B0604020202020204" pitchFamily="34" charset="0"/>
              <a:buChar char="•"/>
            </a:pPr>
            <a:endParaRPr lang="en-US" sz="2000" kern="1200" dirty="0">
              <a:solidFill>
                <a:schemeClr val="tx1"/>
              </a:solidFill>
              <a:latin typeface="+mn-lt"/>
              <a:ea typeface="+mn-ea"/>
              <a:cs typeface="+mn-cs"/>
            </a:endParaRPr>
          </a:p>
          <a:p>
            <a:pPr marL="0" lvl="0" indent="-228600">
              <a:spcBef>
                <a:spcPts val="1000"/>
              </a:spcBef>
              <a:spcAft>
                <a:spcPts val="0"/>
              </a:spcAft>
              <a:buClr>
                <a:schemeClr val="dk1"/>
              </a:buClr>
              <a:buSzPts val="2800"/>
              <a:buFont typeface="Arial" panose="020B0604020202020204" pitchFamily="34" charset="0"/>
              <a:buChar char="•"/>
            </a:pPr>
            <a:endParaRPr lang="en-US" sz="2000" kern="1200" dirty="0">
              <a:solidFill>
                <a:schemeClr val="tx1"/>
              </a:solidFill>
              <a:latin typeface="+mn-lt"/>
              <a:ea typeface="+mn-ea"/>
              <a:cs typeface="+mn-cs"/>
            </a:endParaRPr>
          </a:p>
          <a:p>
            <a:pPr marL="0" lvl="0" indent="-228600">
              <a:spcBef>
                <a:spcPts val="1000"/>
              </a:spcBef>
              <a:spcAft>
                <a:spcPts val="0"/>
              </a:spcAft>
              <a:buClr>
                <a:schemeClr val="dk1"/>
              </a:buClr>
              <a:buSzPts val="2800"/>
              <a:buFont typeface="Arial" panose="020B0604020202020204" pitchFamily="34" charset="0"/>
              <a:buChar char="•"/>
            </a:pPr>
            <a:endParaRPr lang="en-US" sz="2000" kern="1200" dirty="0">
              <a:solidFill>
                <a:schemeClr val="tx1"/>
              </a:solidFill>
              <a:latin typeface="+mn-lt"/>
              <a:ea typeface="+mn-ea"/>
              <a:cs typeface="+mn-cs"/>
            </a:endParaRPr>
          </a:p>
        </p:txBody>
      </p:sp>
      <p:pic>
        <p:nvPicPr>
          <p:cNvPr id="14338" name="Picture 2">
            <a:extLst>
              <a:ext uri="{FF2B5EF4-FFF2-40B4-BE49-F238E27FC236}">
                <a16:creationId xmlns:a16="http://schemas.microsoft.com/office/drawing/2014/main" id="{D6A9A71B-50A4-4490-8E0D-8418872CAF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39" r="1099"/>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8"/>
        <p:cNvGrpSpPr/>
        <p:nvPr/>
      </p:nvGrpSpPr>
      <p:grpSpPr>
        <a:xfrm>
          <a:off x="0" y="0"/>
          <a:ext cx="0" cy="0"/>
          <a:chOff x="0" y="0"/>
          <a:chExt cx="0" cy="0"/>
        </a:xfrm>
      </p:grpSpPr>
      <p:sp>
        <p:nvSpPr>
          <p:cNvPr id="199" name="Google Shape;199;p11"/>
          <p:cNvSpPr txBox="1">
            <a:spLocks noGrp="1"/>
          </p:cNvSpPr>
          <p:nvPr>
            <p:ph type="title"/>
          </p:nvPr>
        </p:nvSpPr>
        <p:spPr>
          <a:xfrm>
            <a:off x="4965430" y="629268"/>
            <a:ext cx="6586491" cy="1286160"/>
          </a:xfrm>
          <a:prstGeom prst="rect">
            <a:avLst/>
          </a:prstGeom>
        </p:spPr>
        <p:txBody>
          <a:bodyPr spcFirstLastPara="1" vert="horz" lIns="91440" tIns="45720" rIns="91440" bIns="45720" rtlCol="0" anchor="b" anchorCtr="0">
            <a:normAutofit/>
          </a:bodyPr>
          <a:lstStyle/>
          <a:p>
            <a:pPr marL="0" lvl="0" indent="0">
              <a:spcBef>
                <a:spcPct val="0"/>
              </a:spcBef>
              <a:spcAft>
                <a:spcPts val="0"/>
              </a:spcAft>
              <a:buClr>
                <a:schemeClr val="dk1"/>
              </a:buClr>
              <a:buSzPts val="4400"/>
            </a:pPr>
            <a:r>
              <a:rPr lang="en-US" sz="4100" b="1" i="1" kern="1200" dirty="0">
                <a:solidFill>
                  <a:schemeClr val="tx1"/>
                </a:solidFill>
                <a:latin typeface="+mj-lt"/>
                <a:ea typeface="+mj-ea"/>
                <a:cs typeface="+mj-cs"/>
              </a:rPr>
              <a:t> The Elephant’s Girl </a:t>
            </a:r>
            <a:br>
              <a:rPr lang="en-US" sz="4100" b="1" i="1" kern="1200" dirty="0">
                <a:solidFill>
                  <a:schemeClr val="tx1"/>
                </a:solidFill>
                <a:latin typeface="+mj-lt"/>
                <a:ea typeface="+mj-ea"/>
                <a:cs typeface="+mj-cs"/>
              </a:rPr>
            </a:br>
            <a:r>
              <a:rPr lang="en-US" sz="4100" kern="1200" dirty="0">
                <a:solidFill>
                  <a:schemeClr val="tx1"/>
                </a:solidFill>
                <a:latin typeface="+mj-lt"/>
                <a:ea typeface="+mj-ea"/>
                <a:cs typeface="+mj-cs"/>
              </a:rPr>
              <a:t>by Celesta </a:t>
            </a:r>
            <a:r>
              <a:rPr lang="en-US" sz="4100" kern="1200" dirty="0" err="1">
                <a:solidFill>
                  <a:schemeClr val="tx1"/>
                </a:solidFill>
                <a:latin typeface="+mj-lt"/>
                <a:ea typeface="+mj-ea"/>
                <a:cs typeface="+mj-cs"/>
              </a:rPr>
              <a:t>Rimington</a:t>
            </a:r>
            <a:endParaRPr lang="en-US" sz="4100" b="1" i="1" kern="1200" dirty="0">
              <a:solidFill>
                <a:schemeClr val="tx1"/>
              </a:solidFill>
              <a:latin typeface="+mj-lt"/>
              <a:ea typeface="+mj-ea"/>
              <a:cs typeface="+mj-cs"/>
            </a:endParaRPr>
          </a:p>
        </p:txBody>
      </p:sp>
      <p:sp>
        <p:nvSpPr>
          <p:cNvPr id="200" name="Google Shape;200;p11"/>
          <p:cNvSpPr txBox="1">
            <a:spLocks noGrp="1"/>
          </p:cNvSpPr>
          <p:nvPr>
            <p:ph type="body" idx="1"/>
          </p:nvPr>
        </p:nvSpPr>
        <p:spPr>
          <a:xfrm>
            <a:off x="4965431" y="2438400"/>
            <a:ext cx="6586489" cy="3785419"/>
          </a:xfrm>
          <a:prstGeom prst="rect">
            <a:avLst/>
          </a:prstGeom>
        </p:spPr>
        <p:txBody>
          <a:bodyPr spcFirstLastPara="1" vert="horz" lIns="91440" tIns="45720" rIns="91440" bIns="45720" rtlCol="0" anchorCtr="0">
            <a:normAutofit fontScale="92500" lnSpcReduction="20000"/>
          </a:bodyPr>
          <a:lstStyle/>
          <a:p>
            <a:pPr marL="0" lvl="0" indent="0">
              <a:spcBef>
                <a:spcPts val="1000"/>
              </a:spcBef>
              <a:spcAft>
                <a:spcPts val="0"/>
              </a:spcAft>
              <a:buClr>
                <a:schemeClr val="dk1"/>
              </a:buClr>
              <a:buSzPts val="2380"/>
              <a:buNone/>
            </a:pPr>
            <a:r>
              <a:rPr lang="en-US" sz="2000" b="0" i="0" dirty="0">
                <a:solidFill>
                  <a:srgbClr val="181818"/>
                </a:solidFill>
                <a:effectLst/>
                <a:latin typeface="+mn-lt"/>
              </a:rPr>
              <a:t>Lexington Willow can't remember her past. When she was a toddler, a tornado swept her away from everyone and everything she knew and landed her near an enclosure in a Nebraska zoo, where an elephant named </a:t>
            </a:r>
            <a:r>
              <a:rPr lang="en-US" sz="2000" b="0" i="0" dirty="0" err="1">
                <a:solidFill>
                  <a:srgbClr val="181818"/>
                </a:solidFill>
                <a:effectLst/>
                <a:latin typeface="+mn-lt"/>
              </a:rPr>
              <a:t>Nyah</a:t>
            </a:r>
            <a:r>
              <a:rPr lang="en-US" sz="2000" b="0" i="0" dirty="0">
                <a:solidFill>
                  <a:srgbClr val="181818"/>
                </a:solidFill>
                <a:effectLst/>
                <a:latin typeface="+mn-lt"/>
              </a:rPr>
              <a:t> protected her from the storm. With no trace of her family, Lex grew up at the zoo with her foster father, Roger; her best friend, Fisher; and the wind whispering in her ear. Now that she's twelve, Lex is finally old enough to help with the elephants. But during their first training session, </a:t>
            </a:r>
            <a:r>
              <a:rPr lang="en-US" sz="2000" b="0" i="0" dirty="0" err="1">
                <a:solidFill>
                  <a:srgbClr val="181818"/>
                </a:solidFill>
                <a:effectLst/>
                <a:latin typeface="+mn-lt"/>
              </a:rPr>
              <a:t>Nyah</a:t>
            </a:r>
            <a:r>
              <a:rPr lang="en-US" sz="2000" b="0" i="0" dirty="0">
                <a:solidFill>
                  <a:srgbClr val="181818"/>
                </a:solidFill>
                <a:effectLst/>
                <a:latin typeface="+mn-lt"/>
              </a:rPr>
              <a:t> sends her a telepathic image of the woods outside the zoo. Despite the wind's protests, Lex decides to investigate </a:t>
            </a:r>
            <a:r>
              <a:rPr lang="en-US" sz="2000" b="0" i="0" dirty="0" err="1">
                <a:solidFill>
                  <a:srgbClr val="181818"/>
                </a:solidFill>
                <a:effectLst/>
                <a:latin typeface="+mn-lt"/>
              </a:rPr>
              <a:t>Nyah's</a:t>
            </a:r>
            <a:r>
              <a:rPr lang="en-US" sz="2000" b="0" i="0" dirty="0">
                <a:solidFill>
                  <a:srgbClr val="181818"/>
                </a:solidFill>
                <a:effectLst/>
                <a:latin typeface="+mn-lt"/>
              </a:rPr>
              <a:t> message and gets wrapped up in an adventure involving ghosts, lost treasure, and a puzzle that might be the key to finding her family. Can Lex summon the courage to hunt for who she really is--and why the tornado brought her here all those years ago?</a:t>
            </a:r>
            <a:r>
              <a:rPr lang="en-US" sz="2000" b="0" i="0" kern="1200" dirty="0">
                <a:solidFill>
                  <a:schemeClr val="tx1"/>
                </a:solidFill>
                <a:effectLst/>
                <a:latin typeface="+mn-lt"/>
                <a:ea typeface="+mn-ea"/>
                <a:cs typeface="+mn-cs"/>
              </a:rPr>
              <a:t> </a:t>
            </a:r>
            <a:r>
              <a:rPr lang="en-US" sz="1700" b="0" i="0" kern="1200" dirty="0">
                <a:solidFill>
                  <a:schemeClr val="tx1"/>
                </a:solidFill>
                <a:effectLst/>
                <a:latin typeface="+mn-lt"/>
                <a:ea typeface="+mn-ea"/>
                <a:cs typeface="+mn-cs"/>
              </a:rPr>
              <a:t>–</a:t>
            </a:r>
            <a:r>
              <a:rPr lang="en-US" sz="1700" b="0" i="1" kern="1200" dirty="0">
                <a:solidFill>
                  <a:schemeClr val="tx1"/>
                </a:solidFill>
                <a:effectLst/>
                <a:latin typeface="+mn-lt"/>
                <a:ea typeface="+mn-ea"/>
                <a:cs typeface="+mn-cs"/>
              </a:rPr>
              <a:t>from Goodreads</a:t>
            </a:r>
            <a:endParaRPr lang="en-US" sz="1700" kern="1200" dirty="0">
              <a:solidFill>
                <a:schemeClr val="tx1"/>
              </a:solidFill>
              <a:latin typeface="+mn-lt"/>
              <a:ea typeface="+mn-ea"/>
              <a:cs typeface="+mn-cs"/>
            </a:endParaRPr>
          </a:p>
        </p:txBody>
      </p:sp>
      <p:pic>
        <p:nvPicPr>
          <p:cNvPr id="12290" name="Picture 2" descr="44285416">
            <a:extLst>
              <a:ext uri="{FF2B5EF4-FFF2-40B4-BE49-F238E27FC236}">
                <a16:creationId xmlns:a16="http://schemas.microsoft.com/office/drawing/2014/main" id="{1BD5FBD3-4CCD-42F8-AD59-56687655BD1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990"/>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35" name="Straight Connector 13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3E77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5"/>
        <p:cNvGrpSpPr/>
        <p:nvPr/>
      </p:nvGrpSpPr>
      <p:grpSpPr>
        <a:xfrm>
          <a:off x="0" y="0"/>
          <a:ext cx="0" cy="0"/>
          <a:chOff x="0" y="0"/>
          <a:chExt cx="0" cy="0"/>
        </a:xfrm>
      </p:grpSpPr>
      <p:sp>
        <p:nvSpPr>
          <p:cNvPr id="206" name="Google Shape;206;p18"/>
          <p:cNvSpPr txBox="1">
            <a:spLocks noGrp="1"/>
          </p:cNvSpPr>
          <p:nvPr>
            <p:ph type="title"/>
          </p:nvPr>
        </p:nvSpPr>
        <p:spPr>
          <a:xfrm>
            <a:off x="4740812" y="629268"/>
            <a:ext cx="7272997" cy="1286160"/>
          </a:xfrm>
          <a:prstGeom prst="rect">
            <a:avLst/>
          </a:prstGeom>
        </p:spPr>
        <p:txBody>
          <a:bodyPr spcFirstLastPara="1" vert="horz" lIns="91440" tIns="45720" rIns="91440" bIns="45720" rtlCol="0" anchor="b" anchorCtr="0">
            <a:noAutofit/>
          </a:bodyPr>
          <a:lstStyle/>
          <a:p>
            <a:pPr marL="0" lvl="0" indent="0">
              <a:spcBef>
                <a:spcPct val="0"/>
              </a:spcBef>
              <a:spcAft>
                <a:spcPts val="0"/>
              </a:spcAft>
              <a:buClr>
                <a:schemeClr val="dk1"/>
              </a:buClr>
              <a:buSzPts val="3959"/>
            </a:pPr>
            <a:r>
              <a:rPr lang="en-US" sz="2800" b="1" i="1" kern="1200" dirty="0">
                <a:solidFill>
                  <a:schemeClr val="tx1"/>
                </a:solidFill>
                <a:latin typeface="+mj-lt"/>
                <a:ea typeface="+mj-ea"/>
                <a:cs typeface="+mj-cs"/>
              </a:rPr>
              <a:t>Swish! The Slam-Dunking, Alley-</a:t>
            </a:r>
            <a:r>
              <a:rPr lang="en-US" sz="2800" b="1" i="1" kern="1200" dirty="0" err="1">
                <a:solidFill>
                  <a:schemeClr val="tx1"/>
                </a:solidFill>
                <a:latin typeface="+mj-lt"/>
                <a:ea typeface="+mj-ea"/>
                <a:cs typeface="+mj-cs"/>
              </a:rPr>
              <a:t>Ooping</a:t>
            </a:r>
            <a:r>
              <a:rPr lang="en-US" sz="2800" b="1" i="1" kern="1200" dirty="0">
                <a:solidFill>
                  <a:schemeClr val="tx1"/>
                </a:solidFill>
                <a:latin typeface="+mj-lt"/>
                <a:ea typeface="+mj-ea"/>
                <a:cs typeface="+mj-cs"/>
              </a:rPr>
              <a:t>, High-Flying Harlem Globetrotters</a:t>
            </a:r>
            <a:br>
              <a:rPr lang="en-US" sz="2800" b="1" i="1" kern="1200" dirty="0">
                <a:solidFill>
                  <a:schemeClr val="tx1"/>
                </a:solidFill>
                <a:latin typeface="+mj-lt"/>
                <a:ea typeface="+mj-ea"/>
                <a:cs typeface="+mj-cs"/>
              </a:rPr>
            </a:br>
            <a:r>
              <a:rPr lang="en-US" sz="2800" kern="1200" dirty="0">
                <a:solidFill>
                  <a:schemeClr val="tx1"/>
                </a:solidFill>
                <a:latin typeface="+mj-lt"/>
                <a:ea typeface="+mj-ea"/>
                <a:cs typeface="+mj-cs"/>
              </a:rPr>
              <a:t>by Suzanne Slade</a:t>
            </a:r>
            <a:endParaRPr lang="en-US" sz="2800" b="1" i="1" kern="1200" dirty="0">
              <a:solidFill>
                <a:schemeClr val="tx1"/>
              </a:solidFill>
              <a:latin typeface="+mj-lt"/>
              <a:ea typeface="+mj-ea"/>
              <a:cs typeface="+mj-cs"/>
            </a:endParaRPr>
          </a:p>
        </p:txBody>
      </p:sp>
      <p:sp>
        <p:nvSpPr>
          <p:cNvPr id="207" name="Google Shape;207;p18"/>
          <p:cNvSpPr txBox="1">
            <a:spLocks noGrp="1"/>
          </p:cNvSpPr>
          <p:nvPr>
            <p:ph type="body" idx="1"/>
          </p:nvPr>
        </p:nvSpPr>
        <p:spPr>
          <a:xfrm>
            <a:off x="5080934" y="2438400"/>
            <a:ext cx="6470986" cy="3785419"/>
          </a:xfrm>
          <a:prstGeom prst="rect">
            <a:avLst/>
          </a:prstGeom>
        </p:spPr>
        <p:txBody>
          <a:bodyPr spcFirstLastPara="1" vert="horz" lIns="91440" tIns="45720" rIns="91440" bIns="45720" rtlCol="0" anchorCtr="0">
            <a:normAutofit fontScale="92500" lnSpcReduction="20000"/>
          </a:bodyPr>
          <a:lstStyle/>
          <a:p>
            <a:pPr marL="0" lvl="0" indent="0">
              <a:spcBef>
                <a:spcPts val="1000"/>
              </a:spcBef>
              <a:spcAft>
                <a:spcPts val="0"/>
              </a:spcAft>
              <a:buClr>
                <a:schemeClr val="dk1"/>
              </a:buClr>
              <a:buSzPts val="2800"/>
              <a:buNone/>
            </a:pPr>
            <a:r>
              <a:rPr lang="en-US" sz="2400" b="0" i="0" dirty="0">
                <a:solidFill>
                  <a:srgbClr val="181818"/>
                </a:solidFill>
                <a:effectLst/>
                <a:latin typeface="+mn-lt"/>
              </a:rPr>
              <a:t>In this book you will find one-finger ball-spinning, rapid-fire mini-dribbling, and a ricochet head shot!</a:t>
            </a:r>
            <a:br>
              <a:rPr lang="en-US" sz="2400" dirty="0">
                <a:latin typeface="+mn-lt"/>
              </a:rPr>
            </a:br>
            <a:r>
              <a:rPr lang="en-US" sz="2400" b="0" i="0" dirty="0">
                <a:solidFill>
                  <a:srgbClr val="181818"/>
                </a:solidFill>
                <a:effectLst/>
                <a:latin typeface="+mn-lt"/>
              </a:rPr>
              <a:t>You will find skilled athletes, expert players, and electrifying performers -- all rolled into one!</a:t>
            </a:r>
            <a:br>
              <a:rPr lang="en-US" sz="2400" dirty="0">
                <a:latin typeface="+mn-lt"/>
              </a:rPr>
            </a:br>
            <a:r>
              <a:rPr lang="en-US" sz="2400" b="0" i="0" dirty="0">
                <a:solidFill>
                  <a:srgbClr val="181818"/>
                </a:solidFill>
                <a:effectLst/>
                <a:latin typeface="+mn-lt"/>
              </a:rPr>
              <a:t>You will find nonstop, give-it-all-you've-got, out-to-win-it, sky's-the-limit BASKETBALL!</a:t>
            </a:r>
            <a:br>
              <a:rPr lang="en-US" sz="2400" dirty="0">
                <a:latin typeface="+mn-lt"/>
              </a:rPr>
            </a:br>
            <a:br>
              <a:rPr lang="en-US" sz="2400" dirty="0">
                <a:latin typeface="+mn-lt"/>
              </a:rPr>
            </a:br>
            <a:r>
              <a:rPr lang="en-US" sz="2400" b="0" i="0" dirty="0">
                <a:solidFill>
                  <a:srgbClr val="181818"/>
                </a:solidFill>
                <a:effectLst/>
                <a:latin typeface="+mn-lt"/>
              </a:rPr>
              <a:t>You will find </a:t>
            </a:r>
            <a:r>
              <a:rPr lang="en-US" sz="2400" b="1" i="1" dirty="0">
                <a:solidFill>
                  <a:srgbClr val="181818"/>
                </a:solidFill>
                <a:effectLst/>
                <a:latin typeface="+mn-lt"/>
              </a:rPr>
              <a:t>The Harlem Globetrotters</a:t>
            </a:r>
            <a:r>
              <a:rPr lang="en-US" sz="2400" b="1" i="0" dirty="0">
                <a:solidFill>
                  <a:srgbClr val="181818"/>
                </a:solidFill>
                <a:effectLst/>
                <a:latin typeface="+mn-lt"/>
              </a:rPr>
              <a:t> </a:t>
            </a:r>
            <a:r>
              <a:rPr lang="en-US" sz="2400" b="0" i="0" dirty="0">
                <a:solidFill>
                  <a:srgbClr val="181818"/>
                </a:solidFill>
                <a:effectLst/>
                <a:latin typeface="+mn-lt"/>
              </a:rPr>
              <a:t>, who played the most groundbreaking, breathtaking ball the world had ever seen. With rhythmic writing and dynamic illustrations, </a:t>
            </a:r>
            <a:r>
              <a:rPr lang="en-US" sz="2400" b="0" i="1" dirty="0">
                <a:solidFill>
                  <a:srgbClr val="181818"/>
                </a:solidFill>
                <a:effectLst/>
                <a:latin typeface="+mn-lt"/>
              </a:rPr>
              <a:t>Swish!</a:t>
            </a:r>
            <a:r>
              <a:rPr lang="en-US" sz="2400" b="0" i="0" dirty="0">
                <a:solidFill>
                  <a:srgbClr val="181818"/>
                </a:solidFill>
                <a:effectLst/>
                <a:latin typeface="+mn-lt"/>
              </a:rPr>
              <a:t> is a celebration of the greatness, goodness, and grit of this remarkable team.</a:t>
            </a:r>
            <a:r>
              <a:rPr lang="en-US" sz="2400" b="0" i="0" kern="1200" dirty="0">
                <a:solidFill>
                  <a:schemeClr val="tx1"/>
                </a:solidFill>
                <a:effectLst/>
                <a:latin typeface="+mn-lt"/>
                <a:ea typeface="+mn-ea"/>
                <a:cs typeface="+mn-cs"/>
              </a:rPr>
              <a:t>. </a:t>
            </a:r>
            <a:r>
              <a:rPr lang="en-US" sz="1600" b="0" i="0" kern="1200" dirty="0">
                <a:solidFill>
                  <a:schemeClr val="tx1"/>
                </a:solidFill>
                <a:effectLst/>
                <a:latin typeface="+mn-lt"/>
                <a:ea typeface="+mn-ea"/>
                <a:cs typeface="+mn-cs"/>
              </a:rPr>
              <a:t>–</a:t>
            </a:r>
            <a:r>
              <a:rPr lang="en-US" sz="1600" b="0" i="1" kern="1200" dirty="0">
                <a:solidFill>
                  <a:schemeClr val="tx1"/>
                </a:solidFill>
                <a:effectLst/>
                <a:latin typeface="+mn-lt"/>
                <a:ea typeface="+mn-ea"/>
                <a:cs typeface="+mn-cs"/>
              </a:rPr>
              <a:t>from Goodreads</a:t>
            </a:r>
            <a:br>
              <a:rPr lang="en-US" sz="1600" kern="1200" dirty="0">
                <a:solidFill>
                  <a:schemeClr val="tx1"/>
                </a:solidFill>
                <a:latin typeface="+mn-lt"/>
                <a:ea typeface="+mn-ea"/>
                <a:cs typeface="+mn-cs"/>
              </a:rPr>
            </a:br>
            <a:endParaRPr lang="en-US" sz="1600" kern="1200" dirty="0">
              <a:solidFill>
                <a:schemeClr val="tx1"/>
              </a:solidFill>
              <a:latin typeface="+mn-lt"/>
              <a:ea typeface="+mn-ea"/>
              <a:cs typeface="+mn-cs"/>
            </a:endParaRPr>
          </a:p>
        </p:txBody>
      </p:sp>
      <p:pic>
        <p:nvPicPr>
          <p:cNvPr id="13314" name="Picture 2" descr="49290494">
            <a:extLst>
              <a:ext uri="{FF2B5EF4-FFF2-40B4-BE49-F238E27FC236}">
                <a16:creationId xmlns:a16="http://schemas.microsoft.com/office/drawing/2014/main" id="{BE0496BE-8ADB-4F01-A232-0C53276361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2782"/>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320" name="Straight Connector 31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EF53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2"/>
        <p:cNvGrpSpPr/>
        <p:nvPr/>
      </p:nvGrpSpPr>
      <p:grpSpPr>
        <a:xfrm>
          <a:off x="0" y="0"/>
          <a:ext cx="0" cy="0"/>
          <a:chOff x="0" y="0"/>
          <a:chExt cx="0" cy="0"/>
        </a:xfrm>
      </p:grpSpPr>
      <p:sp>
        <p:nvSpPr>
          <p:cNvPr id="213" name="Google Shape;213;p13"/>
          <p:cNvSpPr txBox="1">
            <a:spLocks noGrp="1"/>
          </p:cNvSpPr>
          <p:nvPr>
            <p:ph type="title"/>
          </p:nvPr>
        </p:nvSpPr>
        <p:spPr>
          <a:xfrm>
            <a:off x="4965430" y="629268"/>
            <a:ext cx="6586491" cy="1286160"/>
          </a:xfrm>
          <a:prstGeom prst="rect">
            <a:avLst/>
          </a:prstGeom>
        </p:spPr>
        <p:txBody>
          <a:bodyPr spcFirstLastPara="1" vert="horz" lIns="91440" tIns="45720" rIns="91440" bIns="45720" rtlCol="0" anchor="b" anchorCtr="0">
            <a:normAutofit/>
          </a:bodyPr>
          <a:lstStyle/>
          <a:p>
            <a:pPr marL="0" lvl="0" indent="0">
              <a:spcBef>
                <a:spcPct val="0"/>
              </a:spcBef>
              <a:spcAft>
                <a:spcPts val="0"/>
              </a:spcAft>
              <a:buClr>
                <a:schemeClr val="dk1"/>
              </a:buClr>
              <a:buSzPts val="4400"/>
            </a:pPr>
            <a:r>
              <a:rPr lang="en-US" sz="4100" b="1" i="1" kern="1200" dirty="0">
                <a:solidFill>
                  <a:schemeClr val="tx1"/>
                </a:solidFill>
                <a:latin typeface="+mj-lt"/>
                <a:ea typeface="+mj-ea"/>
                <a:cs typeface="+mj-cs"/>
              </a:rPr>
              <a:t>Brave Like That</a:t>
            </a:r>
            <a:br>
              <a:rPr lang="en-US" sz="4100" b="1" i="1" kern="1200" dirty="0">
                <a:solidFill>
                  <a:schemeClr val="tx1"/>
                </a:solidFill>
                <a:latin typeface="+mj-lt"/>
                <a:ea typeface="+mj-ea"/>
                <a:cs typeface="+mj-cs"/>
              </a:rPr>
            </a:br>
            <a:r>
              <a:rPr lang="en-US" sz="4100" kern="1200" dirty="0">
                <a:solidFill>
                  <a:schemeClr val="tx1"/>
                </a:solidFill>
                <a:latin typeface="+mj-lt"/>
                <a:ea typeface="+mj-ea"/>
                <a:cs typeface="+mj-cs"/>
              </a:rPr>
              <a:t>by  Lindsey Stoddard</a:t>
            </a:r>
            <a:endParaRPr lang="en-US" sz="4100" b="1" i="1" kern="1200" dirty="0">
              <a:solidFill>
                <a:schemeClr val="tx1"/>
              </a:solidFill>
              <a:latin typeface="+mj-lt"/>
              <a:ea typeface="+mj-ea"/>
              <a:cs typeface="+mj-cs"/>
            </a:endParaRPr>
          </a:p>
        </p:txBody>
      </p:sp>
      <p:sp>
        <p:nvSpPr>
          <p:cNvPr id="214" name="Google Shape;214;p13"/>
          <p:cNvSpPr txBox="1">
            <a:spLocks noGrp="1"/>
          </p:cNvSpPr>
          <p:nvPr>
            <p:ph type="body" idx="1"/>
          </p:nvPr>
        </p:nvSpPr>
        <p:spPr>
          <a:xfrm>
            <a:off x="4965431" y="2438400"/>
            <a:ext cx="6586489" cy="3785419"/>
          </a:xfrm>
          <a:prstGeom prst="rect">
            <a:avLst/>
          </a:prstGeom>
        </p:spPr>
        <p:txBody>
          <a:bodyPr spcFirstLastPara="1" vert="horz" lIns="91440" tIns="45720" rIns="91440" bIns="45720" rtlCol="0" anchorCtr="0">
            <a:normAutofit/>
          </a:bodyPr>
          <a:lstStyle/>
          <a:p>
            <a:pPr marL="0" lvl="0" indent="0">
              <a:spcBef>
                <a:spcPts val="1000"/>
              </a:spcBef>
              <a:spcAft>
                <a:spcPts val="0"/>
              </a:spcAft>
              <a:buClr>
                <a:schemeClr val="dk1"/>
              </a:buClr>
              <a:buSzPts val="1100"/>
              <a:buNone/>
            </a:pPr>
            <a:r>
              <a:rPr lang="en-US" sz="2200" b="0" i="0" dirty="0">
                <a:solidFill>
                  <a:srgbClr val="181818"/>
                </a:solidFill>
                <a:effectLst/>
                <a:latin typeface="+mn-lt"/>
              </a:rPr>
              <a:t>Cyrus Olson’s dad is a hero—Northfield’s former football star and now one of their finest firefighters. Everyone expects Cyrus to follow in his dad’s record-breaking footsteps, and he wishes they were right—except he’s never been brave like that. But this year, with the help of a stray dog, a few new friends, a little bit of rhythm, and a lot of nerve, he may just discover that actually…he is.</a:t>
            </a:r>
            <a:br>
              <a:rPr lang="en-US" sz="2200" b="0" i="0" dirty="0">
                <a:solidFill>
                  <a:srgbClr val="181818"/>
                </a:solidFill>
                <a:effectLst/>
                <a:latin typeface="+mn-lt"/>
              </a:rPr>
            </a:br>
            <a:r>
              <a:rPr lang="en-US" sz="1200" b="0" i="0" dirty="0">
                <a:solidFill>
                  <a:srgbClr val="181818"/>
                </a:solidFill>
                <a:effectLst/>
                <a:latin typeface="Merriweather"/>
              </a:rPr>
              <a:t> </a:t>
            </a:r>
            <a:r>
              <a:rPr lang="en-US" sz="1700" b="0" i="0" kern="1200" dirty="0">
                <a:solidFill>
                  <a:schemeClr val="tx1"/>
                </a:solidFill>
                <a:effectLst/>
                <a:latin typeface="+mn-lt"/>
                <a:ea typeface="+mn-ea"/>
                <a:cs typeface="+mn-cs"/>
              </a:rPr>
              <a:t>--</a:t>
            </a:r>
            <a:r>
              <a:rPr lang="en-US" sz="1700" b="0" i="1" kern="1200" dirty="0">
                <a:solidFill>
                  <a:schemeClr val="tx1"/>
                </a:solidFill>
                <a:effectLst/>
                <a:latin typeface="+mn-lt"/>
                <a:ea typeface="+mn-ea"/>
                <a:cs typeface="+mn-cs"/>
              </a:rPr>
              <a:t>from Goodreads</a:t>
            </a:r>
            <a:endParaRPr lang="en-US" sz="1700" b="0" i="0" kern="1200" dirty="0">
              <a:solidFill>
                <a:schemeClr val="tx1"/>
              </a:solidFill>
              <a:effectLst/>
              <a:latin typeface="+mn-lt"/>
              <a:ea typeface="+mn-ea"/>
              <a:cs typeface="+mn-cs"/>
            </a:endParaRPr>
          </a:p>
        </p:txBody>
      </p:sp>
      <p:pic>
        <p:nvPicPr>
          <p:cNvPr id="14338" name="Picture 2" descr="52090793. sx318 sy475 ">
            <a:extLst>
              <a:ext uri="{FF2B5EF4-FFF2-40B4-BE49-F238E27FC236}">
                <a16:creationId xmlns:a16="http://schemas.microsoft.com/office/drawing/2014/main" id="{AAAD106B-C80D-4A5A-8F46-BA23320481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88" r="2" b="2"/>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4" name="Straight Connector 7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BA76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3"/>
        <p:cNvGrpSpPr/>
        <p:nvPr/>
      </p:nvGrpSpPr>
      <p:grpSpPr>
        <a:xfrm>
          <a:off x="0" y="0"/>
          <a:ext cx="0" cy="0"/>
          <a:chOff x="0" y="0"/>
          <a:chExt cx="0" cy="0"/>
        </a:xfrm>
      </p:grpSpPr>
      <p:sp>
        <p:nvSpPr>
          <p:cNvPr id="94" name="Google Shape;94;p2"/>
          <p:cNvSpPr txBox="1">
            <a:spLocks noGrp="1"/>
          </p:cNvSpPr>
          <p:nvPr>
            <p:ph type="title"/>
          </p:nvPr>
        </p:nvSpPr>
        <p:spPr>
          <a:xfrm>
            <a:off x="4965430" y="629268"/>
            <a:ext cx="6586491" cy="1286160"/>
          </a:xfrm>
          <a:prstGeom prst="rect">
            <a:avLst/>
          </a:prstGeom>
        </p:spPr>
        <p:txBody>
          <a:bodyPr spcFirstLastPara="1" vert="horz" lIns="91440" tIns="45720" rIns="91440" bIns="45720" rtlCol="0" anchor="b" anchorCtr="0">
            <a:normAutofit/>
          </a:bodyPr>
          <a:lstStyle/>
          <a:p>
            <a:pPr marL="0" lvl="0" indent="0">
              <a:spcBef>
                <a:spcPct val="0"/>
              </a:spcBef>
              <a:spcAft>
                <a:spcPts val="0"/>
              </a:spcAft>
              <a:buClr>
                <a:schemeClr val="dk1"/>
              </a:buClr>
              <a:buSzPts val="4400"/>
            </a:pPr>
            <a:r>
              <a:rPr lang="en-US" sz="3400" b="1" i="1" kern="1200" dirty="0">
                <a:solidFill>
                  <a:schemeClr val="tx1"/>
                </a:solidFill>
                <a:latin typeface="+mj-lt"/>
                <a:ea typeface="+mj-ea"/>
                <a:cs typeface="+mj-cs"/>
                <a:sym typeface="Calibri"/>
              </a:rPr>
              <a:t>A Place to Hang the Moon</a:t>
            </a:r>
            <a:br>
              <a:rPr lang="en-US" sz="3400" b="1" i="1" kern="1200" dirty="0">
                <a:solidFill>
                  <a:schemeClr val="tx1"/>
                </a:solidFill>
                <a:latin typeface="+mj-lt"/>
                <a:ea typeface="+mj-ea"/>
                <a:cs typeface="+mj-cs"/>
                <a:sym typeface="Calibri"/>
              </a:rPr>
            </a:br>
            <a:r>
              <a:rPr lang="en-US" sz="3400" kern="1200" dirty="0">
                <a:solidFill>
                  <a:schemeClr val="tx1"/>
                </a:solidFill>
                <a:latin typeface="+mj-lt"/>
                <a:ea typeface="+mj-ea"/>
                <a:cs typeface="+mj-cs"/>
                <a:sym typeface="Calibri"/>
              </a:rPr>
              <a:t>by Kate Albus</a:t>
            </a:r>
            <a:endParaRPr lang="en-US" sz="3400" b="1" kern="1200" dirty="0">
              <a:solidFill>
                <a:schemeClr val="tx1"/>
              </a:solidFill>
              <a:latin typeface="+mj-lt"/>
              <a:ea typeface="+mj-ea"/>
              <a:cs typeface="+mj-cs"/>
              <a:sym typeface="Calibri"/>
            </a:endParaRPr>
          </a:p>
        </p:txBody>
      </p:sp>
      <p:sp>
        <p:nvSpPr>
          <p:cNvPr id="95" name="Google Shape;95;p2"/>
          <p:cNvSpPr txBox="1">
            <a:spLocks noGrp="1"/>
          </p:cNvSpPr>
          <p:nvPr>
            <p:ph type="body" idx="1"/>
          </p:nvPr>
        </p:nvSpPr>
        <p:spPr>
          <a:xfrm>
            <a:off x="4965431" y="2438400"/>
            <a:ext cx="6586489" cy="4257821"/>
          </a:xfrm>
          <a:prstGeom prst="rect">
            <a:avLst/>
          </a:prstGeom>
        </p:spPr>
        <p:txBody>
          <a:bodyPr spcFirstLastPara="1" vert="horz" lIns="91440" tIns="45720" rIns="91440" bIns="45720" rtlCol="0" anchorCtr="0">
            <a:normAutofit/>
          </a:bodyPr>
          <a:lstStyle/>
          <a:p>
            <a:pPr marL="0" lvl="0" indent="0">
              <a:spcBef>
                <a:spcPts val="1000"/>
              </a:spcBef>
              <a:spcAft>
                <a:spcPts val="0"/>
              </a:spcAft>
              <a:buClr>
                <a:schemeClr val="dk1"/>
              </a:buClr>
              <a:buSzPts val="2800"/>
              <a:buNone/>
            </a:pPr>
            <a:endParaRPr lang="en-US" sz="1400" kern="1200" dirty="0">
              <a:solidFill>
                <a:schemeClr val="tx1"/>
              </a:solidFill>
              <a:latin typeface="+mn-lt"/>
              <a:ea typeface="+mn-ea"/>
              <a:cs typeface="+mn-cs"/>
            </a:endParaRPr>
          </a:p>
          <a:p>
            <a:pPr marL="0" lvl="0" indent="-228600">
              <a:spcBef>
                <a:spcPts val="1000"/>
              </a:spcBef>
              <a:spcAft>
                <a:spcPts val="0"/>
              </a:spcAft>
              <a:buClr>
                <a:schemeClr val="dk1"/>
              </a:buClr>
              <a:buSzPts val="2800"/>
              <a:buFont typeface="Arial" panose="020B0604020202020204" pitchFamily="34" charset="0"/>
              <a:buChar char="•"/>
            </a:pPr>
            <a:endParaRPr lang="en-US" sz="1400" kern="1200" dirty="0">
              <a:solidFill>
                <a:schemeClr val="tx1"/>
              </a:solidFill>
              <a:latin typeface="+mn-lt"/>
              <a:ea typeface="+mn-ea"/>
              <a:cs typeface="+mn-cs"/>
            </a:endParaRPr>
          </a:p>
        </p:txBody>
      </p:sp>
      <p:cxnSp>
        <p:nvCxnSpPr>
          <p:cNvPr id="106" name="Straight Connector 10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1B158"/>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7B7D6A1-7FDD-471C-BFB9-0C49CAEA4B95}"/>
              </a:ext>
            </a:extLst>
          </p:cNvPr>
          <p:cNvSpPr txBox="1"/>
          <p:nvPr/>
        </p:nvSpPr>
        <p:spPr>
          <a:xfrm>
            <a:off x="4965431" y="2438400"/>
            <a:ext cx="6913008" cy="4093428"/>
          </a:xfrm>
          <a:prstGeom prst="rect">
            <a:avLst/>
          </a:prstGeom>
          <a:noFill/>
        </p:spPr>
        <p:txBody>
          <a:bodyPr wrap="square">
            <a:spAutoFit/>
          </a:bodyPr>
          <a:lstStyle/>
          <a:p>
            <a:r>
              <a:rPr lang="en-US" sz="2000" i="0" dirty="0">
                <a:solidFill>
                  <a:srgbClr val="181818"/>
                </a:solidFill>
                <a:effectLst/>
                <a:latin typeface="+mn-lt"/>
              </a:rPr>
              <a:t>Set against the backdrop of World War II, Anna, Edmund, and William are evacuated from London to live in the countryside, bouncing from home to home in search of a permanent family. </a:t>
            </a:r>
            <a:r>
              <a:rPr lang="en-US" sz="2000" b="0" i="0" dirty="0">
                <a:solidFill>
                  <a:srgbClr val="181818"/>
                </a:solidFill>
                <a:effectLst/>
                <a:latin typeface="+mn-lt"/>
              </a:rPr>
              <a:t>Moving from one family to another, the children suffer the cruel trickery of foster brothers, the cold realities of outdoor toilets, and the hollowness of empty tummies. They seek comfort in the village lending library, whose kind librarian, Nora Muller, seems an excellent candidate--except that she has a German husband whose whereabouts are currently unknown. Nevertheless, Nora's cottage is a place where someone thinks they all three hung the moon. Which is really all you need in a mom, if you think about it. –</a:t>
            </a:r>
            <a:r>
              <a:rPr lang="en-US" sz="1600" b="0" i="1" dirty="0">
                <a:solidFill>
                  <a:srgbClr val="181818"/>
                </a:solidFill>
                <a:effectLst/>
                <a:latin typeface="+mn-lt"/>
              </a:rPr>
              <a:t>from Goodreads</a:t>
            </a:r>
            <a:endParaRPr lang="en-US" sz="2000" dirty="0">
              <a:latin typeface="+mn-lt"/>
            </a:endParaRPr>
          </a:p>
        </p:txBody>
      </p:sp>
      <p:pic>
        <p:nvPicPr>
          <p:cNvPr id="1026" name="Picture 2" descr="53399305">
            <a:extLst>
              <a:ext uri="{FF2B5EF4-FFF2-40B4-BE49-F238E27FC236}">
                <a16:creationId xmlns:a16="http://schemas.microsoft.com/office/drawing/2014/main" id="{601E675E-8027-4E68-9C2C-008F07A7AC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52937"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9"/>
        <p:cNvGrpSpPr/>
        <p:nvPr/>
      </p:nvGrpSpPr>
      <p:grpSpPr>
        <a:xfrm>
          <a:off x="0" y="0"/>
          <a:ext cx="0" cy="0"/>
          <a:chOff x="0" y="0"/>
          <a:chExt cx="0" cy="0"/>
        </a:xfrm>
      </p:grpSpPr>
      <p:sp>
        <p:nvSpPr>
          <p:cNvPr id="220" name="Google Shape;220;p21"/>
          <p:cNvSpPr txBox="1">
            <a:spLocks noGrp="1"/>
          </p:cNvSpPr>
          <p:nvPr>
            <p:ph type="title"/>
          </p:nvPr>
        </p:nvSpPr>
        <p:spPr>
          <a:xfrm>
            <a:off x="4965430" y="629268"/>
            <a:ext cx="6586491" cy="1286160"/>
          </a:xfrm>
          <a:prstGeom prst="rect">
            <a:avLst/>
          </a:prstGeom>
        </p:spPr>
        <p:txBody>
          <a:bodyPr spcFirstLastPara="1" vert="horz" lIns="91440" tIns="45720" rIns="91440" bIns="45720" rtlCol="0" anchor="b" anchorCtr="0">
            <a:normAutofit/>
          </a:bodyPr>
          <a:lstStyle/>
          <a:p>
            <a:pPr marL="0" lvl="0" indent="0">
              <a:spcBef>
                <a:spcPct val="0"/>
              </a:spcBef>
              <a:spcAft>
                <a:spcPts val="0"/>
              </a:spcAft>
              <a:buClr>
                <a:schemeClr val="dk1"/>
              </a:buClr>
              <a:buSzPts val="4400"/>
            </a:pPr>
            <a:r>
              <a:rPr lang="en-US" sz="4100" b="1" i="1" kern="1200" dirty="0">
                <a:solidFill>
                  <a:schemeClr val="tx1"/>
                </a:solidFill>
                <a:latin typeface="+mj-lt"/>
                <a:ea typeface="+mj-ea"/>
                <a:cs typeface="+mj-cs"/>
              </a:rPr>
              <a:t>Tune It Out</a:t>
            </a:r>
            <a:br>
              <a:rPr lang="en-US" sz="4100" b="1" i="1" kern="1200" dirty="0">
                <a:solidFill>
                  <a:schemeClr val="tx1"/>
                </a:solidFill>
                <a:latin typeface="+mj-lt"/>
                <a:ea typeface="+mj-ea"/>
                <a:cs typeface="+mj-cs"/>
              </a:rPr>
            </a:br>
            <a:r>
              <a:rPr lang="en-US" sz="4100" kern="1200" dirty="0">
                <a:solidFill>
                  <a:schemeClr val="tx1"/>
                </a:solidFill>
                <a:latin typeface="+mj-lt"/>
                <a:ea typeface="+mj-ea"/>
                <a:cs typeface="+mj-cs"/>
              </a:rPr>
              <a:t>by Jamie Sumner</a:t>
            </a:r>
            <a:endParaRPr lang="en-US" sz="4100" b="1" i="1" kern="1200" dirty="0">
              <a:solidFill>
                <a:schemeClr val="tx1"/>
              </a:solidFill>
              <a:latin typeface="+mj-lt"/>
              <a:ea typeface="+mj-ea"/>
              <a:cs typeface="+mj-cs"/>
            </a:endParaRPr>
          </a:p>
        </p:txBody>
      </p:sp>
      <p:sp>
        <p:nvSpPr>
          <p:cNvPr id="221" name="Google Shape;221;p21"/>
          <p:cNvSpPr txBox="1">
            <a:spLocks noGrp="1"/>
          </p:cNvSpPr>
          <p:nvPr>
            <p:ph type="body" idx="2"/>
          </p:nvPr>
        </p:nvSpPr>
        <p:spPr>
          <a:xfrm>
            <a:off x="4965431" y="2438400"/>
            <a:ext cx="6586489" cy="3785419"/>
          </a:xfrm>
          <a:prstGeom prst="rect">
            <a:avLst/>
          </a:prstGeom>
        </p:spPr>
        <p:txBody>
          <a:bodyPr spcFirstLastPara="1" vert="horz" lIns="91440" tIns="45720" rIns="91440" bIns="45720" rtlCol="0" anchorCtr="0">
            <a:normAutofit fontScale="92500" lnSpcReduction="10000"/>
          </a:bodyPr>
          <a:lstStyle/>
          <a:p>
            <a:pPr marL="0" lvl="0" indent="0">
              <a:spcBef>
                <a:spcPts val="1000"/>
              </a:spcBef>
              <a:spcAft>
                <a:spcPts val="0"/>
              </a:spcAft>
              <a:buClr>
                <a:schemeClr val="dk1"/>
              </a:buClr>
              <a:buSzPts val="2800"/>
              <a:buNone/>
            </a:pPr>
            <a:r>
              <a:rPr lang="en-US" sz="2000" b="0" i="0" dirty="0">
                <a:solidFill>
                  <a:srgbClr val="181818"/>
                </a:solidFill>
                <a:effectLst/>
                <a:latin typeface="+mn-lt"/>
              </a:rPr>
              <a:t>Lou Montgomery has the voice of an angel, or so her mother tells her and anyone else who will listen. But Lou can only hear the fear in her own voice. She’s never liked crowds or loud noises or even high fives; in fact, she’s terrified of them, which makes her pretty sure there’s something wrong with her. When Lou crashes their pickup on a dark and snowy road, child services separate the mother-daughter duo. Now she has to start all over again at a fancy private school far away from anything she’s ever known. With help from an outgoing new friend, her aunt and uncle, and the school counselor, she begins to see things differently. A sensory processing disorder isn’t something to be ashamed of, and music might just be the thing that saves Lou—and maybe her mom, too</a:t>
            </a:r>
            <a:r>
              <a:rPr lang="en-US" sz="1200" b="0" i="0" dirty="0">
                <a:solidFill>
                  <a:srgbClr val="181818"/>
                </a:solidFill>
                <a:effectLst/>
                <a:latin typeface="Merriweather"/>
              </a:rPr>
              <a:t>.</a:t>
            </a:r>
            <a:r>
              <a:rPr lang="en-US" sz="1700" b="0" i="0" kern="1200" dirty="0">
                <a:solidFill>
                  <a:schemeClr val="tx1"/>
                </a:solidFill>
                <a:effectLst/>
                <a:latin typeface="+mn-lt"/>
                <a:ea typeface="+mn-ea"/>
                <a:cs typeface="+mn-cs"/>
              </a:rPr>
              <a:t>. –</a:t>
            </a:r>
            <a:r>
              <a:rPr lang="en-US" sz="1700" b="0" i="1" kern="1200" dirty="0">
                <a:solidFill>
                  <a:schemeClr val="tx1"/>
                </a:solidFill>
                <a:effectLst/>
                <a:latin typeface="+mn-lt"/>
                <a:ea typeface="+mn-ea"/>
                <a:cs typeface="+mn-cs"/>
              </a:rPr>
              <a:t>from Goodreads</a:t>
            </a:r>
            <a:endParaRPr lang="en-US" sz="1700" kern="1200" dirty="0">
              <a:solidFill>
                <a:schemeClr val="tx1"/>
              </a:solidFill>
              <a:latin typeface="+mn-lt"/>
              <a:ea typeface="+mn-ea"/>
              <a:cs typeface="+mn-cs"/>
            </a:endParaRPr>
          </a:p>
        </p:txBody>
      </p:sp>
      <p:pic>
        <p:nvPicPr>
          <p:cNvPr id="15362" name="Picture 2" descr="50286786">
            <a:extLst>
              <a:ext uri="{FF2B5EF4-FFF2-40B4-BE49-F238E27FC236}">
                <a16:creationId xmlns:a16="http://schemas.microsoft.com/office/drawing/2014/main" id="{A0ECE4F4-B77B-431B-AB5A-31A9599FBA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16" r="2" b="334"/>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37" name="Straight Connector 13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2C07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6"/>
        <p:cNvGrpSpPr/>
        <p:nvPr/>
      </p:nvGrpSpPr>
      <p:grpSpPr>
        <a:xfrm>
          <a:off x="0" y="0"/>
          <a:ext cx="0" cy="0"/>
          <a:chOff x="0" y="0"/>
          <a:chExt cx="0" cy="0"/>
        </a:xfrm>
      </p:grpSpPr>
      <p:sp>
        <p:nvSpPr>
          <p:cNvPr id="227" name="Google Shape;227;p14"/>
          <p:cNvSpPr txBox="1">
            <a:spLocks noGrp="1"/>
          </p:cNvSpPr>
          <p:nvPr>
            <p:ph type="title"/>
          </p:nvPr>
        </p:nvSpPr>
        <p:spPr>
          <a:xfrm>
            <a:off x="4965430" y="629268"/>
            <a:ext cx="6586491" cy="1286160"/>
          </a:xfrm>
          <a:prstGeom prst="rect">
            <a:avLst/>
          </a:prstGeom>
        </p:spPr>
        <p:txBody>
          <a:bodyPr spcFirstLastPara="1" vert="horz" lIns="91440" tIns="45720" rIns="91440" bIns="45720" rtlCol="0" anchor="b" anchorCtr="0">
            <a:normAutofit/>
          </a:bodyPr>
          <a:lstStyle/>
          <a:p>
            <a:pPr marL="0" lvl="0" indent="0">
              <a:spcBef>
                <a:spcPct val="0"/>
              </a:spcBef>
              <a:spcAft>
                <a:spcPts val="0"/>
              </a:spcAft>
              <a:buClr>
                <a:schemeClr val="dk1"/>
              </a:buClr>
              <a:buSzPts val="4400"/>
            </a:pPr>
            <a:r>
              <a:rPr lang="en-US" sz="4100" b="1" i="1" kern="1200" dirty="0">
                <a:solidFill>
                  <a:schemeClr val="tx1"/>
                </a:solidFill>
                <a:latin typeface="+mj-lt"/>
                <a:ea typeface="+mj-ea"/>
                <a:cs typeface="+mj-cs"/>
              </a:rPr>
              <a:t>Ways to Make Sunshine</a:t>
            </a:r>
            <a:br>
              <a:rPr lang="en-US" sz="4100" b="1" i="1" kern="1200" dirty="0">
                <a:solidFill>
                  <a:schemeClr val="tx1"/>
                </a:solidFill>
                <a:latin typeface="+mj-lt"/>
                <a:ea typeface="+mj-ea"/>
                <a:cs typeface="+mj-cs"/>
              </a:rPr>
            </a:br>
            <a:r>
              <a:rPr lang="en-US" sz="4100" kern="1200" dirty="0">
                <a:solidFill>
                  <a:schemeClr val="tx1"/>
                </a:solidFill>
                <a:latin typeface="+mj-lt"/>
                <a:ea typeface="+mj-ea"/>
                <a:cs typeface="+mj-cs"/>
              </a:rPr>
              <a:t>by Renee Watson</a:t>
            </a:r>
          </a:p>
        </p:txBody>
      </p:sp>
      <p:sp>
        <p:nvSpPr>
          <p:cNvPr id="228" name="Google Shape;228;p14"/>
          <p:cNvSpPr txBox="1">
            <a:spLocks noGrp="1"/>
          </p:cNvSpPr>
          <p:nvPr>
            <p:ph type="body" idx="1"/>
          </p:nvPr>
        </p:nvSpPr>
        <p:spPr>
          <a:xfrm>
            <a:off x="4965431" y="2438400"/>
            <a:ext cx="6586489" cy="3785419"/>
          </a:xfrm>
          <a:prstGeom prst="rect">
            <a:avLst/>
          </a:prstGeom>
        </p:spPr>
        <p:txBody>
          <a:bodyPr spcFirstLastPara="1" vert="horz" lIns="91440" tIns="45720" rIns="91440" bIns="45720" rtlCol="0" anchorCtr="0">
            <a:normAutofit/>
          </a:bodyPr>
          <a:lstStyle/>
          <a:p>
            <a:pPr marL="0" lvl="0" indent="0">
              <a:spcBef>
                <a:spcPts val="1000"/>
              </a:spcBef>
              <a:spcAft>
                <a:spcPts val="0"/>
              </a:spcAft>
              <a:buClr>
                <a:schemeClr val="dk1"/>
              </a:buClr>
              <a:buSzPts val="1100"/>
              <a:buNone/>
            </a:pPr>
            <a:r>
              <a:rPr lang="en-US" sz="2000" b="0" i="0" dirty="0">
                <a:solidFill>
                  <a:srgbClr val="181818"/>
                </a:solidFill>
                <a:effectLst/>
                <a:latin typeface="+mn-lt"/>
              </a:rPr>
              <a:t>Ryan Hart loves to spend time with her friends, loves to invent recipes, and has a lot on her mind—school, self-image, and family. Her dad finally has a new job, but money is tight. That means changes like selling their second car and moving into a new (old) house. But Ryan is a girl who knows how to make sunshine out of setbacks. Because Ryan is all about trying to see the best. Even when things aren’t all she would wish for—her brother is infuriating, her parents don’t understand, when her recipes don’t turn out right, and when the unexpected occurs—she can find a way forward, with wit and plenty of sunshine.</a:t>
            </a:r>
            <a:r>
              <a:rPr lang="en-US" sz="2000" b="0" i="0" kern="1200" dirty="0">
                <a:solidFill>
                  <a:schemeClr val="tx1"/>
                </a:solidFill>
                <a:effectLst/>
                <a:latin typeface="+mn-lt"/>
                <a:ea typeface="+mn-ea"/>
                <a:cs typeface="+mn-cs"/>
              </a:rPr>
              <a:t> </a:t>
            </a:r>
            <a:r>
              <a:rPr lang="en-US" sz="1700" b="0" i="0" kern="1200" dirty="0">
                <a:solidFill>
                  <a:schemeClr val="tx1"/>
                </a:solidFill>
                <a:effectLst/>
                <a:latin typeface="+mn-lt"/>
                <a:ea typeface="+mn-ea"/>
                <a:cs typeface="+mn-cs"/>
              </a:rPr>
              <a:t>–</a:t>
            </a:r>
            <a:r>
              <a:rPr lang="en-US" sz="1700" b="0" i="1" kern="1200" dirty="0">
                <a:solidFill>
                  <a:schemeClr val="tx1"/>
                </a:solidFill>
                <a:effectLst/>
                <a:latin typeface="+mn-lt"/>
                <a:ea typeface="+mn-ea"/>
                <a:cs typeface="+mn-cs"/>
              </a:rPr>
              <a:t>from Goodreads</a:t>
            </a:r>
            <a:endParaRPr lang="en-US" sz="1700" kern="1200" dirty="0">
              <a:solidFill>
                <a:schemeClr val="tx1"/>
              </a:solidFill>
              <a:latin typeface="+mn-lt"/>
              <a:ea typeface="+mn-ea"/>
              <a:cs typeface="+mn-cs"/>
            </a:endParaRPr>
          </a:p>
        </p:txBody>
      </p:sp>
      <p:pic>
        <p:nvPicPr>
          <p:cNvPr id="16386" name="Picture 2" descr="51079813. sx318 sy475 ">
            <a:extLst>
              <a:ext uri="{FF2B5EF4-FFF2-40B4-BE49-F238E27FC236}">
                <a16:creationId xmlns:a16="http://schemas.microsoft.com/office/drawing/2014/main" id="{E84F26E4-86BA-44DC-B9DD-7706C8DD1D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990"/>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320" name="Straight Connector 31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2BE6B"/>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0"/>
        <p:cNvGrpSpPr/>
        <p:nvPr/>
      </p:nvGrpSpPr>
      <p:grpSpPr>
        <a:xfrm>
          <a:off x="0" y="0"/>
          <a:ext cx="0" cy="0"/>
          <a:chOff x="0" y="0"/>
          <a:chExt cx="0" cy="0"/>
        </a:xfrm>
      </p:grpSpPr>
      <p:sp>
        <p:nvSpPr>
          <p:cNvPr id="101" name="Google Shape;101;p3"/>
          <p:cNvSpPr txBox="1">
            <a:spLocks noGrp="1"/>
          </p:cNvSpPr>
          <p:nvPr>
            <p:ph type="title"/>
          </p:nvPr>
        </p:nvSpPr>
        <p:spPr>
          <a:xfrm>
            <a:off x="4965430" y="629268"/>
            <a:ext cx="6963973" cy="1286160"/>
          </a:xfrm>
          <a:prstGeom prst="rect">
            <a:avLst/>
          </a:prstGeom>
        </p:spPr>
        <p:txBody>
          <a:bodyPr spcFirstLastPara="1" vert="horz" lIns="91440" tIns="45720" rIns="91440" bIns="45720" rtlCol="0" anchor="b" anchorCtr="0">
            <a:noAutofit/>
          </a:bodyPr>
          <a:lstStyle/>
          <a:p>
            <a:pPr marL="0" lvl="0" indent="0">
              <a:spcBef>
                <a:spcPct val="0"/>
              </a:spcBef>
              <a:spcAft>
                <a:spcPts val="0"/>
              </a:spcAft>
              <a:buClr>
                <a:schemeClr val="dk1"/>
              </a:buClr>
              <a:buSzPts val="4400"/>
            </a:pPr>
            <a:r>
              <a:rPr lang="en-US" sz="3200" b="1" i="1" kern="1200" dirty="0">
                <a:solidFill>
                  <a:schemeClr val="tx1"/>
                </a:solidFill>
                <a:latin typeface="+mj-lt"/>
                <a:ea typeface="+mj-ea"/>
                <a:cs typeface="+mj-cs"/>
              </a:rPr>
              <a:t>The Girl and the Witch’s Garden</a:t>
            </a:r>
            <a:br>
              <a:rPr lang="en-US" sz="3200" kern="1200" dirty="0">
                <a:solidFill>
                  <a:schemeClr val="tx1"/>
                </a:solidFill>
                <a:latin typeface="+mj-lt"/>
                <a:ea typeface="+mj-ea"/>
                <a:cs typeface="+mj-cs"/>
              </a:rPr>
            </a:br>
            <a:r>
              <a:rPr lang="en-US" sz="3200" kern="1200" dirty="0">
                <a:solidFill>
                  <a:schemeClr val="tx1"/>
                </a:solidFill>
                <a:latin typeface="+mj-lt"/>
                <a:ea typeface="+mj-ea"/>
                <a:cs typeface="+mj-cs"/>
              </a:rPr>
              <a:t>by Erin Bowman</a:t>
            </a:r>
            <a:endParaRPr lang="en-US" sz="3200" b="1" i="1" kern="1200" dirty="0">
              <a:solidFill>
                <a:schemeClr val="tx1"/>
              </a:solidFill>
              <a:latin typeface="+mj-lt"/>
              <a:ea typeface="+mj-ea"/>
              <a:cs typeface="+mj-cs"/>
            </a:endParaRPr>
          </a:p>
        </p:txBody>
      </p:sp>
      <p:sp>
        <p:nvSpPr>
          <p:cNvPr id="102" name="Google Shape;102;p3"/>
          <p:cNvSpPr txBox="1">
            <a:spLocks noGrp="1"/>
          </p:cNvSpPr>
          <p:nvPr>
            <p:ph type="body" idx="2"/>
          </p:nvPr>
        </p:nvSpPr>
        <p:spPr>
          <a:xfrm>
            <a:off x="4965431" y="2438400"/>
            <a:ext cx="6586489" cy="3785419"/>
          </a:xfrm>
          <a:prstGeom prst="rect">
            <a:avLst/>
          </a:prstGeom>
        </p:spPr>
        <p:txBody>
          <a:bodyPr spcFirstLastPara="1" vert="horz" lIns="91440" tIns="45720" rIns="91440" bIns="45720" rtlCol="0" anchorCtr="0">
            <a:normAutofit/>
          </a:bodyPr>
          <a:lstStyle/>
          <a:p>
            <a:pPr marL="0" lvl="0" indent="0">
              <a:spcBef>
                <a:spcPts val="1000"/>
              </a:spcBef>
              <a:spcAft>
                <a:spcPts val="0"/>
              </a:spcAft>
              <a:buClr>
                <a:schemeClr val="dk1"/>
              </a:buClr>
              <a:buSzPts val="2800"/>
              <a:buNone/>
            </a:pPr>
            <a:r>
              <a:rPr lang="en-US" sz="2000" b="0" i="0" dirty="0">
                <a:solidFill>
                  <a:srgbClr val="181818"/>
                </a:solidFill>
                <a:effectLst/>
                <a:latin typeface="+mn-lt"/>
              </a:rPr>
              <a:t>Mallory Estate is the last place twelve-year-old Piper Peavey wants to spend her summer vacation. The grounds are always cold, the garden out back is dead, a mysterious group of children call the property home, and there’s a rumor that Melena M. Mallory—the owner of the estate and Piper’s wealthy grandmother—is a witch. </a:t>
            </a:r>
            <a:br>
              <a:rPr lang="en-US" sz="2000" dirty="0">
                <a:latin typeface="+mn-lt"/>
              </a:rPr>
            </a:br>
            <a:r>
              <a:rPr lang="en-US" sz="2000" b="0" i="0" dirty="0">
                <a:solidFill>
                  <a:srgbClr val="181818"/>
                </a:solidFill>
                <a:effectLst/>
                <a:latin typeface="+mn-lt"/>
              </a:rPr>
              <a:t>But when Piper’s father falls ill, Mallory Estate is exactly where she finds herself. The grand house and its garden hold many secrets—some of which may even save her father—and Piper will need to believe in herself, her new friends, </a:t>
            </a:r>
            <a:r>
              <a:rPr lang="en-US" sz="2000" b="0" i="1" dirty="0">
                <a:solidFill>
                  <a:srgbClr val="181818"/>
                </a:solidFill>
                <a:effectLst/>
                <a:latin typeface="+mn-lt"/>
              </a:rPr>
              <a:t>and</a:t>
            </a:r>
            <a:r>
              <a:rPr lang="en-US" sz="2000" b="0" i="0" dirty="0">
                <a:solidFill>
                  <a:srgbClr val="181818"/>
                </a:solidFill>
                <a:effectLst/>
                <a:latin typeface="+mn-lt"/>
              </a:rPr>
              <a:t> magic if she wants to unlock them before it’s too late</a:t>
            </a:r>
            <a:r>
              <a:rPr lang="en-US" sz="1700" b="0" i="0" kern="1200" dirty="0">
                <a:solidFill>
                  <a:schemeClr val="tx1"/>
                </a:solidFill>
                <a:effectLst/>
                <a:latin typeface="+mn-lt"/>
                <a:ea typeface="+mn-ea"/>
                <a:cs typeface="+mn-cs"/>
              </a:rPr>
              <a:t>. –</a:t>
            </a:r>
            <a:r>
              <a:rPr lang="en-US" sz="1700" b="0" i="1" kern="1200" dirty="0">
                <a:solidFill>
                  <a:schemeClr val="tx1"/>
                </a:solidFill>
                <a:effectLst/>
                <a:latin typeface="+mn-lt"/>
                <a:ea typeface="+mn-ea"/>
                <a:cs typeface="+mn-cs"/>
              </a:rPr>
              <a:t>from Goodreads</a:t>
            </a:r>
            <a:endParaRPr lang="en-US" sz="1700" kern="1200" dirty="0">
              <a:solidFill>
                <a:schemeClr val="tx1"/>
              </a:solidFill>
              <a:latin typeface="+mn-lt"/>
              <a:ea typeface="+mn-ea"/>
              <a:cs typeface="+mn-cs"/>
            </a:endParaRPr>
          </a:p>
          <a:p>
            <a:pPr marL="0" lvl="0" indent="-228600">
              <a:spcBef>
                <a:spcPts val="1000"/>
              </a:spcBef>
              <a:spcAft>
                <a:spcPts val="0"/>
              </a:spcAft>
              <a:buClr>
                <a:schemeClr val="dk1"/>
              </a:buClr>
              <a:buSzPts val="2800"/>
              <a:buFont typeface="Arial" panose="020B0604020202020204" pitchFamily="34" charset="0"/>
              <a:buChar char="•"/>
            </a:pPr>
            <a:endParaRPr lang="en-US" sz="1700" kern="1200" dirty="0">
              <a:solidFill>
                <a:schemeClr val="tx1"/>
              </a:solidFill>
              <a:latin typeface="+mn-lt"/>
              <a:ea typeface="+mn-ea"/>
              <a:cs typeface="+mn-cs"/>
            </a:endParaRPr>
          </a:p>
        </p:txBody>
      </p:sp>
      <p:pic>
        <p:nvPicPr>
          <p:cNvPr id="2050" name="Picture 2" descr="44779631. sy475 ">
            <a:extLst>
              <a:ext uri="{FF2B5EF4-FFF2-40B4-BE49-F238E27FC236}">
                <a16:creationId xmlns:a16="http://schemas.microsoft.com/office/drawing/2014/main" id="{6E80715B-BE71-435B-A354-5089B4542C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358"/>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99" name="Straight Connector 19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0D45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7"/>
        <p:cNvGrpSpPr/>
        <p:nvPr/>
      </p:nvGrpSpPr>
      <p:grpSpPr>
        <a:xfrm>
          <a:off x="0" y="0"/>
          <a:ext cx="0" cy="0"/>
          <a:chOff x="0" y="0"/>
          <a:chExt cx="0" cy="0"/>
        </a:xfrm>
      </p:grpSpPr>
      <p:sp>
        <p:nvSpPr>
          <p:cNvPr id="108" name="Google Shape;108;p4"/>
          <p:cNvSpPr txBox="1">
            <a:spLocks noGrp="1"/>
          </p:cNvSpPr>
          <p:nvPr>
            <p:ph type="title"/>
          </p:nvPr>
        </p:nvSpPr>
        <p:spPr>
          <a:xfrm>
            <a:off x="4965430" y="629268"/>
            <a:ext cx="6586491" cy="1286160"/>
          </a:xfrm>
          <a:prstGeom prst="rect">
            <a:avLst/>
          </a:prstGeom>
        </p:spPr>
        <p:txBody>
          <a:bodyPr spcFirstLastPara="1" vert="horz" lIns="91440" tIns="45720" rIns="91440" bIns="45720" rtlCol="0" anchor="b" anchorCtr="0">
            <a:normAutofit/>
          </a:bodyPr>
          <a:lstStyle/>
          <a:p>
            <a:pPr marL="0" lvl="0" indent="0">
              <a:spcBef>
                <a:spcPct val="0"/>
              </a:spcBef>
              <a:spcAft>
                <a:spcPts val="0"/>
              </a:spcAft>
              <a:buClr>
                <a:schemeClr val="dk1"/>
              </a:buClr>
              <a:buSzPts val="4400"/>
            </a:pPr>
            <a:r>
              <a:rPr lang="en-US" sz="3700" b="1" i="1" kern="1200" dirty="0">
                <a:solidFill>
                  <a:schemeClr val="tx1"/>
                </a:solidFill>
                <a:latin typeface="+mj-lt"/>
                <a:ea typeface="+mj-ea"/>
                <a:cs typeface="+mj-cs"/>
              </a:rPr>
              <a:t>Efren Divided</a:t>
            </a:r>
            <a:br>
              <a:rPr lang="en-US" sz="3700" b="1" i="1" kern="1200" dirty="0">
                <a:solidFill>
                  <a:schemeClr val="tx1"/>
                </a:solidFill>
                <a:latin typeface="+mj-lt"/>
                <a:ea typeface="+mj-ea"/>
                <a:cs typeface="+mj-cs"/>
              </a:rPr>
            </a:br>
            <a:r>
              <a:rPr lang="en-US" sz="3700" kern="1200" dirty="0">
                <a:solidFill>
                  <a:schemeClr val="tx1"/>
                </a:solidFill>
                <a:latin typeface="+mj-lt"/>
                <a:ea typeface="+mj-ea"/>
                <a:cs typeface="+mj-cs"/>
              </a:rPr>
              <a:t>by Ernesto Cisneros</a:t>
            </a:r>
            <a:endParaRPr lang="en-US" sz="3700" b="1" kern="1200" dirty="0">
              <a:solidFill>
                <a:schemeClr val="tx1"/>
              </a:solidFill>
              <a:latin typeface="+mj-lt"/>
              <a:ea typeface="+mj-ea"/>
              <a:cs typeface="+mj-cs"/>
            </a:endParaRPr>
          </a:p>
        </p:txBody>
      </p:sp>
      <p:sp>
        <p:nvSpPr>
          <p:cNvPr id="109" name="Google Shape;109;p4"/>
          <p:cNvSpPr txBox="1">
            <a:spLocks noGrp="1"/>
          </p:cNvSpPr>
          <p:nvPr>
            <p:ph type="body" idx="2"/>
          </p:nvPr>
        </p:nvSpPr>
        <p:spPr>
          <a:xfrm>
            <a:off x="4965431" y="2438400"/>
            <a:ext cx="6586489" cy="3785419"/>
          </a:xfrm>
          <a:prstGeom prst="rect">
            <a:avLst/>
          </a:prstGeom>
        </p:spPr>
        <p:txBody>
          <a:bodyPr spcFirstLastPara="1" vert="horz" lIns="91440" tIns="45720" rIns="91440" bIns="45720" rtlCol="0" anchorCtr="0">
            <a:normAutofit/>
          </a:bodyPr>
          <a:lstStyle/>
          <a:p>
            <a:pPr marL="0" lvl="0" indent="0">
              <a:spcBef>
                <a:spcPts val="1000"/>
              </a:spcBef>
              <a:spcAft>
                <a:spcPts val="0"/>
              </a:spcAft>
              <a:buClr>
                <a:schemeClr val="dk1"/>
              </a:buClr>
              <a:buSzPts val="2590"/>
              <a:buNone/>
            </a:pPr>
            <a:r>
              <a:rPr lang="en-US" sz="2000" b="0" i="0" dirty="0" err="1">
                <a:solidFill>
                  <a:srgbClr val="181818"/>
                </a:solidFill>
                <a:effectLst/>
                <a:latin typeface="+mn-lt"/>
              </a:rPr>
              <a:t>Efrén</a:t>
            </a:r>
            <a:r>
              <a:rPr lang="en-US" sz="2000" b="0" i="0" dirty="0">
                <a:solidFill>
                  <a:srgbClr val="181818"/>
                </a:solidFill>
                <a:effectLst/>
                <a:latin typeface="+mn-lt"/>
              </a:rPr>
              <a:t> Nava’s </a:t>
            </a:r>
            <a:r>
              <a:rPr lang="en-US" sz="2000" b="0" i="0" dirty="0" err="1">
                <a:solidFill>
                  <a:srgbClr val="181818"/>
                </a:solidFill>
                <a:effectLst/>
                <a:latin typeface="+mn-lt"/>
              </a:rPr>
              <a:t>Amá</a:t>
            </a:r>
            <a:r>
              <a:rPr lang="en-US" sz="2000" b="0" i="0" dirty="0">
                <a:solidFill>
                  <a:srgbClr val="181818"/>
                </a:solidFill>
                <a:effectLst/>
                <a:latin typeface="+mn-lt"/>
              </a:rPr>
              <a:t> is his Superwoman - or </a:t>
            </a:r>
            <a:r>
              <a:rPr lang="en-US" sz="2000" b="0" i="0" dirty="0" err="1">
                <a:solidFill>
                  <a:srgbClr val="181818"/>
                </a:solidFill>
                <a:effectLst/>
                <a:latin typeface="+mn-lt"/>
              </a:rPr>
              <a:t>Soperwoman</a:t>
            </a:r>
            <a:r>
              <a:rPr lang="en-US" sz="2000" b="0" i="0" dirty="0">
                <a:solidFill>
                  <a:srgbClr val="181818"/>
                </a:solidFill>
                <a:effectLst/>
                <a:latin typeface="+mn-lt"/>
              </a:rPr>
              <a:t>, named after the delicious Mexican </a:t>
            </a:r>
            <a:r>
              <a:rPr lang="en-US" sz="2000" b="0" i="0" dirty="0" err="1">
                <a:solidFill>
                  <a:srgbClr val="181818"/>
                </a:solidFill>
                <a:effectLst/>
                <a:latin typeface="+mn-lt"/>
              </a:rPr>
              <a:t>sopes</a:t>
            </a:r>
            <a:r>
              <a:rPr lang="en-US" sz="2000" b="0" i="0" dirty="0">
                <a:solidFill>
                  <a:srgbClr val="181818"/>
                </a:solidFill>
                <a:effectLst/>
                <a:latin typeface="+mn-lt"/>
              </a:rPr>
              <a:t> his mother often prepares. Both </a:t>
            </a:r>
            <a:r>
              <a:rPr lang="en-US" sz="2000" b="0" i="0" dirty="0" err="1">
                <a:solidFill>
                  <a:srgbClr val="181818"/>
                </a:solidFill>
                <a:effectLst/>
                <a:latin typeface="+mn-lt"/>
              </a:rPr>
              <a:t>Amá</a:t>
            </a:r>
            <a:r>
              <a:rPr lang="en-US" sz="2000" b="0" i="0" dirty="0">
                <a:solidFill>
                  <a:srgbClr val="181818"/>
                </a:solidFill>
                <a:effectLst/>
                <a:latin typeface="+mn-lt"/>
              </a:rPr>
              <a:t> and </a:t>
            </a:r>
            <a:r>
              <a:rPr lang="en-US" sz="2000" b="0" i="0" dirty="0" err="1">
                <a:solidFill>
                  <a:srgbClr val="181818"/>
                </a:solidFill>
                <a:effectLst/>
                <a:latin typeface="+mn-lt"/>
              </a:rPr>
              <a:t>Apá</a:t>
            </a:r>
            <a:r>
              <a:rPr lang="en-US" sz="2000" b="0" i="0" dirty="0">
                <a:solidFill>
                  <a:srgbClr val="181818"/>
                </a:solidFill>
                <a:effectLst/>
                <a:latin typeface="+mn-lt"/>
              </a:rPr>
              <a:t> work hard all day to provide for the family, making sure </a:t>
            </a:r>
            <a:r>
              <a:rPr lang="en-US" sz="2000" b="0" i="0" dirty="0" err="1">
                <a:solidFill>
                  <a:srgbClr val="181818"/>
                </a:solidFill>
                <a:effectLst/>
                <a:latin typeface="+mn-lt"/>
              </a:rPr>
              <a:t>Efrén</a:t>
            </a:r>
            <a:r>
              <a:rPr lang="en-US" sz="2000" b="0" i="0" dirty="0">
                <a:solidFill>
                  <a:srgbClr val="181818"/>
                </a:solidFill>
                <a:effectLst/>
                <a:latin typeface="+mn-lt"/>
              </a:rPr>
              <a:t> and his younger siblings Max and </a:t>
            </a:r>
            <a:r>
              <a:rPr lang="en-US" sz="2000" b="0" i="0" dirty="0" err="1">
                <a:solidFill>
                  <a:srgbClr val="181818"/>
                </a:solidFill>
                <a:effectLst/>
                <a:latin typeface="+mn-lt"/>
              </a:rPr>
              <a:t>Mía</a:t>
            </a:r>
            <a:r>
              <a:rPr lang="en-US" sz="2000" b="0" i="0" dirty="0">
                <a:solidFill>
                  <a:srgbClr val="181818"/>
                </a:solidFill>
                <a:effectLst/>
                <a:latin typeface="+mn-lt"/>
              </a:rPr>
              <a:t> feel safe and loved. But </a:t>
            </a:r>
            <a:r>
              <a:rPr lang="en-US" sz="2000" b="0" i="0" dirty="0" err="1">
                <a:solidFill>
                  <a:srgbClr val="181818"/>
                </a:solidFill>
                <a:effectLst/>
                <a:latin typeface="+mn-lt"/>
              </a:rPr>
              <a:t>Efrén</a:t>
            </a:r>
            <a:r>
              <a:rPr lang="en-US" sz="2000" b="0" i="0" dirty="0">
                <a:solidFill>
                  <a:srgbClr val="181818"/>
                </a:solidFill>
                <a:effectLst/>
                <a:latin typeface="+mn-lt"/>
              </a:rPr>
              <a:t> worries about his parents; although he’s American-born, his parents are undocumented. His worst nightmare comes true one day when </a:t>
            </a:r>
            <a:r>
              <a:rPr lang="en-US" sz="2000" b="0" i="0" dirty="0" err="1">
                <a:solidFill>
                  <a:srgbClr val="181818"/>
                </a:solidFill>
                <a:effectLst/>
                <a:latin typeface="+mn-lt"/>
              </a:rPr>
              <a:t>Amá</a:t>
            </a:r>
            <a:r>
              <a:rPr lang="en-US" sz="2000" b="0" i="0" dirty="0">
                <a:solidFill>
                  <a:srgbClr val="181818"/>
                </a:solidFill>
                <a:effectLst/>
                <a:latin typeface="+mn-lt"/>
              </a:rPr>
              <a:t> doesn’t return from work and is deported across the border to Tijuana, México. Now more than ever, </a:t>
            </a:r>
            <a:r>
              <a:rPr lang="en-US" sz="2000" b="0" i="0" dirty="0" err="1">
                <a:solidFill>
                  <a:srgbClr val="181818"/>
                </a:solidFill>
                <a:effectLst/>
                <a:latin typeface="+mn-lt"/>
              </a:rPr>
              <a:t>Efrén</a:t>
            </a:r>
            <a:r>
              <a:rPr lang="en-US" sz="2000" b="0" i="0" dirty="0">
                <a:solidFill>
                  <a:srgbClr val="181818"/>
                </a:solidFill>
                <a:effectLst/>
                <a:latin typeface="+mn-lt"/>
              </a:rPr>
              <a:t> must channel his inner </a:t>
            </a:r>
            <a:r>
              <a:rPr lang="en-US" sz="2000" b="0" i="0" dirty="0" err="1">
                <a:solidFill>
                  <a:srgbClr val="181818"/>
                </a:solidFill>
                <a:effectLst/>
                <a:latin typeface="+mn-lt"/>
              </a:rPr>
              <a:t>Soperboy</a:t>
            </a:r>
            <a:r>
              <a:rPr lang="en-US" sz="2000" b="0" i="0" dirty="0">
                <a:solidFill>
                  <a:srgbClr val="181818"/>
                </a:solidFill>
                <a:effectLst/>
                <a:latin typeface="+mn-lt"/>
              </a:rPr>
              <a:t> to help take care of and try to reunite his family</a:t>
            </a:r>
            <a:r>
              <a:rPr lang="en-US" sz="1700" b="0" i="0" kern="1200" dirty="0">
                <a:solidFill>
                  <a:schemeClr val="tx1"/>
                </a:solidFill>
                <a:effectLst/>
                <a:latin typeface="+mn-lt"/>
                <a:ea typeface="+mn-ea"/>
                <a:cs typeface="+mn-cs"/>
              </a:rPr>
              <a:t>. –</a:t>
            </a:r>
            <a:r>
              <a:rPr lang="en-US" sz="1700" b="0" i="1" kern="1200" dirty="0">
                <a:solidFill>
                  <a:schemeClr val="tx1"/>
                </a:solidFill>
                <a:effectLst/>
                <a:latin typeface="+mn-lt"/>
                <a:ea typeface="+mn-ea"/>
                <a:cs typeface="+mn-cs"/>
              </a:rPr>
              <a:t>from Goodreads</a:t>
            </a:r>
            <a:endParaRPr lang="en-US" sz="1700" kern="1200" dirty="0">
              <a:solidFill>
                <a:schemeClr val="tx1"/>
              </a:solidFill>
              <a:latin typeface="+mn-lt"/>
              <a:ea typeface="+mn-ea"/>
              <a:cs typeface="+mn-cs"/>
            </a:endParaRPr>
          </a:p>
        </p:txBody>
      </p:sp>
      <p:pic>
        <p:nvPicPr>
          <p:cNvPr id="3074" name="Picture 2" descr="52507955. sx318 sy475 ">
            <a:extLst>
              <a:ext uri="{FF2B5EF4-FFF2-40B4-BE49-F238E27FC236}">
                <a16:creationId xmlns:a16="http://schemas.microsoft.com/office/drawing/2014/main" id="{8EA5F2B7-2A2E-4796-A6C5-3904A8804C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990"/>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99" name="Straight Connector 19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4C98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4"/>
        <p:cNvGrpSpPr/>
        <p:nvPr/>
      </p:nvGrpSpPr>
      <p:grpSpPr>
        <a:xfrm>
          <a:off x="0" y="0"/>
          <a:ext cx="0" cy="0"/>
          <a:chOff x="0" y="0"/>
          <a:chExt cx="0" cy="0"/>
        </a:xfrm>
      </p:grpSpPr>
      <p:sp>
        <p:nvSpPr>
          <p:cNvPr id="115" name="Google Shape;115;g8dd7b0b4ab_0_6"/>
          <p:cNvSpPr txBox="1">
            <a:spLocks noGrp="1"/>
          </p:cNvSpPr>
          <p:nvPr>
            <p:ph type="title"/>
          </p:nvPr>
        </p:nvSpPr>
        <p:spPr>
          <a:xfrm>
            <a:off x="4965430" y="629268"/>
            <a:ext cx="6586491" cy="1286160"/>
          </a:xfrm>
          <a:prstGeom prst="rect">
            <a:avLst/>
          </a:prstGeom>
        </p:spPr>
        <p:txBody>
          <a:bodyPr spcFirstLastPara="1" vert="horz" lIns="91440" tIns="45720" rIns="91440" bIns="45720" rtlCol="0" anchor="b" anchorCtr="0">
            <a:normAutofit/>
          </a:bodyPr>
          <a:lstStyle/>
          <a:p>
            <a:pPr marL="0" lvl="0" indent="0">
              <a:spcBef>
                <a:spcPct val="0"/>
              </a:spcBef>
              <a:spcAft>
                <a:spcPts val="0"/>
              </a:spcAft>
            </a:pPr>
            <a:r>
              <a:rPr lang="en-US" sz="4100" b="1" i="1" kern="1200" dirty="0">
                <a:solidFill>
                  <a:schemeClr val="tx1"/>
                </a:solidFill>
                <a:latin typeface="+mj-lt"/>
                <a:ea typeface="+mj-ea"/>
                <a:cs typeface="+mj-cs"/>
              </a:rPr>
              <a:t>My Life as a Potato</a:t>
            </a:r>
            <a:endParaRPr lang="en-US" sz="4100" b="1" kern="1200" dirty="0">
              <a:solidFill>
                <a:schemeClr val="tx1"/>
              </a:solidFill>
              <a:latin typeface="+mj-lt"/>
              <a:ea typeface="+mj-ea"/>
              <a:cs typeface="+mj-cs"/>
            </a:endParaRPr>
          </a:p>
          <a:p>
            <a:pPr marL="0" lvl="0" indent="0">
              <a:spcBef>
                <a:spcPct val="0"/>
              </a:spcBef>
              <a:spcAft>
                <a:spcPts val="0"/>
              </a:spcAft>
            </a:pPr>
            <a:r>
              <a:rPr lang="en-US" sz="4100" kern="1200" dirty="0">
                <a:solidFill>
                  <a:schemeClr val="tx1"/>
                </a:solidFill>
                <a:latin typeface="+mj-lt"/>
                <a:ea typeface="+mj-ea"/>
                <a:cs typeface="+mj-cs"/>
              </a:rPr>
              <a:t>by Arianne Costner</a:t>
            </a:r>
          </a:p>
        </p:txBody>
      </p:sp>
      <p:sp>
        <p:nvSpPr>
          <p:cNvPr id="116" name="Google Shape;116;g8dd7b0b4ab_0_6"/>
          <p:cNvSpPr txBox="1">
            <a:spLocks noGrp="1"/>
          </p:cNvSpPr>
          <p:nvPr>
            <p:ph type="body" idx="2"/>
          </p:nvPr>
        </p:nvSpPr>
        <p:spPr>
          <a:xfrm>
            <a:off x="4965431" y="2438400"/>
            <a:ext cx="6586489" cy="3785419"/>
          </a:xfrm>
          <a:prstGeom prst="rect">
            <a:avLst/>
          </a:prstGeom>
        </p:spPr>
        <p:txBody>
          <a:bodyPr spcFirstLastPara="1" vert="horz" lIns="91440" tIns="45720" rIns="91440" bIns="45720" rtlCol="0" anchorCtr="0">
            <a:normAutofit/>
          </a:bodyPr>
          <a:lstStyle/>
          <a:p>
            <a:pPr marL="0" lvl="0" indent="0">
              <a:spcBef>
                <a:spcPts val="1000"/>
              </a:spcBef>
              <a:spcAft>
                <a:spcPts val="0"/>
              </a:spcAft>
              <a:buNone/>
            </a:pPr>
            <a:r>
              <a:rPr lang="en-US" sz="2000" b="0" i="0" dirty="0">
                <a:solidFill>
                  <a:srgbClr val="181818"/>
                </a:solidFill>
                <a:effectLst/>
                <a:latin typeface="+mn-lt"/>
              </a:rPr>
              <a:t>Ben Hardy believes he's cursed by potatoes. And now he's moved to Idaho, where the school's mascot is Steve the Spud! Yeah, this cannot be good.</a:t>
            </a:r>
            <a:br>
              <a:rPr lang="en-US" sz="2000" dirty="0">
                <a:latin typeface="+mn-lt"/>
              </a:rPr>
            </a:br>
            <a:br>
              <a:rPr lang="en-US" sz="2000" dirty="0">
                <a:latin typeface="+mn-lt"/>
              </a:rPr>
            </a:br>
            <a:r>
              <a:rPr lang="en-US" sz="2000" b="0" i="0" dirty="0">
                <a:solidFill>
                  <a:srgbClr val="181818"/>
                </a:solidFill>
                <a:effectLst/>
                <a:latin typeface="+mn-lt"/>
              </a:rPr>
              <a:t>After accidentally causing the mascot to sprain an ankle, Ben is sentenced to Spud duty for the final basketball games of the year. But if the other kids know he's the Spud, his plans for popularity are likely to be a big dud! Ben doesn't want to let the team down, so he lies to his friends to keep it a secret. No one will know it's him under the potato suit . . . right?</a:t>
            </a:r>
            <a:r>
              <a:rPr lang="en-US" sz="2000" b="0" i="0" kern="1200" dirty="0">
                <a:solidFill>
                  <a:schemeClr val="tx1"/>
                </a:solidFill>
                <a:effectLst/>
                <a:latin typeface="+mn-lt"/>
                <a:ea typeface="+mn-ea"/>
                <a:cs typeface="+mn-cs"/>
              </a:rPr>
              <a:t>. </a:t>
            </a:r>
            <a:r>
              <a:rPr lang="en-US" sz="1700" b="0" i="0" kern="1200" dirty="0">
                <a:solidFill>
                  <a:schemeClr val="tx1"/>
                </a:solidFill>
                <a:effectLst/>
                <a:latin typeface="+mn-lt"/>
                <a:ea typeface="+mn-ea"/>
                <a:cs typeface="+mn-cs"/>
              </a:rPr>
              <a:t>–</a:t>
            </a:r>
            <a:r>
              <a:rPr lang="en-US" sz="1700" b="0" i="1" kern="1200" dirty="0">
                <a:solidFill>
                  <a:schemeClr val="tx1"/>
                </a:solidFill>
                <a:effectLst/>
                <a:latin typeface="+mn-lt"/>
                <a:ea typeface="+mn-ea"/>
                <a:cs typeface="+mn-cs"/>
              </a:rPr>
              <a:t>from Goodreads</a:t>
            </a:r>
            <a:endParaRPr lang="en-US" sz="1700" b="1" kern="1200" dirty="0">
              <a:solidFill>
                <a:schemeClr val="tx1"/>
              </a:solidFill>
              <a:latin typeface="+mn-lt"/>
              <a:ea typeface="+mn-ea"/>
              <a:cs typeface="+mn-cs"/>
            </a:endParaRPr>
          </a:p>
        </p:txBody>
      </p:sp>
      <p:pic>
        <p:nvPicPr>
          <p:cNvPr id="4098" name="Picture 2" descr="42072421. sy475 ">
            <a:extLst>
              <a:ext uri="{FF2B5EF4-FFF2-40B4-BE49-F238E27FC236}">
                <a16:creationId xmlns:a16="http://schemas.microsoft.com/office/drawing/2014/main" id="{7349D4A0-9F80-4370-AEBB-A7EABD70F7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58"/>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36" name="Straight Connector 13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7B34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1"/>
        <p:cNvGrpSpPr/>
        <p:nvPr/>
      </p:nvGrpSpPr>
      <p:grpSpPr>
        <a:xfrm>
          <a:off x="0" y="0"/>
          <a:ext cx="0" cy="0"/>
          <a:chOff x="0" y="0"/>
          <a:chExt cx="0" cy="0"/>
        </a:xfrm>
      </p:grpSpPr>
      <p:sp>
        <p:nvSpPr>
          <p:cNvPr id="122" name="Google Shape;122;g8dd7b0b4ab_0_14"/>
          <p:cNvSpPr txBox="1">
            <a:spLocks noGrp="1"/>
          </p:cNvSpPr>
          <p:nvPr>
            <p:ph type="title"/>
          </p:nvPr>
        </p:nvSpPr>
        <p:spPr>
          <a:xfrm>
            <a:off x="4965430" y="629268"/>
            <a:ext cx="6586491" cy="1286160"/>
          </a:xfrm>
          <a:prstGeom prst="rect">
            <a:avLst/>
          </a:prstGeom>
        </p:spPr>
        <p:txBody>
          <a:bodyPr spcFirstLastPara="1" vert="horz" lIns="91440" tIns="45720" rIns="91440" bIns="45720" rtlCol="0" anchor="b" anchorCtr="0">
            <a:normAutofit/>
          </a:bodyPr>
          <a:lstStyle/>
          <a:p>
            <a:pPr marL="0" lvl="0" indent="0">
              <a:spcBef>
                <a:spcPct val="0"/>
              </a:spcBef>
              <a:spcAft>
                <a:spcPts val="0"/>
              </a:spcAft>
            </a:pPr>
            <a:r>
              <a:rPr lang="en-US" sz="4100" b="1" i="1" kern="1200" dirty="0">
                <a:solidFill>
                  <a:schemeClr val="tx1"/>
                </a:solidFill>
                <a:latin typeface="+mj-lt"/>
                <a:ea typeface="+mj-ea"/>
                <a:cs typeface="+mj-cs"/>
              </a:rPr>
              <a:t>Scritch Scratch</a:t>
            </a:r>
          </a:p>
          <a:p>
            <a:pPr marL="0" lvl="0" indent="0">
              <a:spcBef>
                <a:spcPct val="0"/>
              </a:spcBef>
              <a:spcAft>
                <a:spcPts val="0"/>
              </a:spcAft>
            </a:pPr>
            <a:r>
              <a:rPr lang="en-US" sz="4100" kern="1200" dirty="0">
                <a:solidFill>
                  <a:schemeClr val="tx1"/>
                </a:solidFill>
                <a:latin typeface="+mj-lt"/>
                <a:ea typeface="+mj-ea"/>
                <a:cs typeface="+mj-cs"/>
              </a:rPr>
              <a:t>by Lindsay Currie</a:t>
            </a:r>
          </a:p>
        </p:txBody>
      </p:sp>
      <p:sp>
        <p:nvSpPr>
          <p:cNvPr id="123" name="Google Shape;123;g8dd7b0b4ab_0_14"/>
          <p:cNvSpPr txBox="1">
            <a:spLocks noGrp="1"/>
          </p:cNvSpPr>
          <p:nvPr>
            <p:ph type="body" idx="1"/>
          </p:nvPr>
        </p:nvSpPr>
        <p:spPr>
          <a:xfrm>
            <a:off x="5080934" y="2438400"/>
            <a:ext cx="6470986" cy="4103077"/>
          </a:xfrm>
          <a:prstGeom prst="rect">
            <a:avLst/>
          </a:prstGeom>
        </p:spPr>
        <p:txBody>
          <a:bodyPr spcFirstLastPara="1" vert="horz" lIns="91440" tIns="45720" rIns="91440" bIns="45720" rtlCol="0" anchorCtr="0">
            <a:normAutofit fontScale="92500" lnSpcReduction="20000"/>
          </a:bodyPr>
          <a:lstStyle/>
          <a:p>
            <a:pPr marL="0" lvl="0" indent="0">
              <a:spcBef>
                <a:spcPts val="1000"/>
              </a:spcBef>
              <a:spcAft>
                <a:spcPts val="0"/>
              </a:spcAft>
              <a:buClr>
                <a:schemeClr val="dk1"/>
              </a:buClr>
              <a:buSzPts val="1100"/>
              <a:buNone/>
            </a:pPr>
            <a:r>
              <a:rPr lang="en-US" sz="2200" b="0" i="0" dirty="0">
                <a:solidFill>
                  <a:srgbClr val="181818"/>
                </a:solidFill>
                <a:effectLst/>
                <a:latin typeface="+mn-lt"/>
              </a:rPr>
              <a:t>Claire has absolutely no interest in the paranormal. She’s a scientist, which is why she can’t think of anything worse than helping out her dad on one of his ghost-themed Chicago bus tours. She thinks she’s made it through when she sees a boy with a sad face and dark eyes at the back of the bus. There’s something off about his presence, especially because when she checks at the end of the tour…he’s gone. Claire tries to brush it off, she must be imagining things, letting her dad’s ghost stories get the best of her. But then the scratching starts. Voices whisper to her in the dark. The number 396 appears everywhere she turns. And the boy with the dark eyes starts following her. </a:t>
            </a:r>
            <a:br>
              <a:rPr lang="en-US" sz="2200" dirty="0">
                <a:latin typeface="+mn-lt"/>
              </a:rPr>
            </a:br>
            <a:r>
              <a:rPr lang="en-US" sz="2200" b="0" i="0" dirty="0">
                <a:solidFill>
                  <a:srgbClr val="181818"/>
                </a:solidFill>
                <a:effectLst/>
                <a:latin typeface="+mn-lt"/>
              </a:rPr>
              <a:t>Claire is being haunted. The boy from the bus wants something...and Claire needs to find out what before it’s too late</a:t>
            </a:r>
            <a:r>
              <a:rPr lang="en-US" sz="2000" b="0" i="0" kern="1200" dirty="0">
                <a:solidFill>
                  <a:schemeClr val="tx1"/>
                </a:solidFill>
                <a:effectLst/>
                <a:latin typeface="+mn-lt"/>
                <a:ea typeface="+mn-ea"/>
                <a:cs typeface="+mn-cs"/>
              </a:rPr>
              <a:t>. –</a:t>
            </a:r>
            <a:r>
              <a:rPr lang="en-US" sz="2000" b="0" i="1" kern="1200" dirty="0">
                <a:solidFill>
                  <a:schemeClr val="tx1"/>
                </a:solidFill>
                <a:effectLst/>
                <a:latin typeface="+mn-lt"/>
                <a:ea typeface="+mn-ea"/>
                <a:cs typeface="+mn-cs"/>
              </a:rPr>
              <a:t>from Goodreads</a:t>
            </a:r>
            <a:endParaRPr lang="en-US" sz="2000" b="1" kern="1200" dirty="0">
              <a:solidFill>
                <a:schemeClr val="tx1"/>
              </a:solidFill>
              <a:latin typeface="+mn-lt"/>
              <a:ea typeface="+mn-ea"/>
              <a:cs typeface="+mn-cs"/>
            </a:endParaRPr>
          </a:p>
        </p:txBody>
      </p:sp>
      <p:pic>
        <p:nvPicPr>
          <p:cNvPr id="5122" name="Picture 2" descr="45171440">
            <a:extLst>
              <a:ext uri="{FF2B5EF4-FFF2-40B4-BE49-F238E27FC236}">
                <a16:creationId xmlns:a16="http://schemas.microsoft.com/office/drawing/2014/main" id="{28187A21-7170-4B05-BABE-C958D1FB33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250"/>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99" name="Straight Connector 19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0D54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8"/>
        <p:cNvGrpSpPr/>
        <p:nvPr/>
      </p:nvGrpSpPr>
      <p:grpSpPr>
        <a:xfrm>
          <a:off x="0" y="0"/>
          <a:ext cx="0" cy="0"/>
          <a:chOff x="0" y="0"/>
          <a:chExt cx="0" cy="0"/>
        </a:xfrm>
      </p:grpSpPr>
      <p:sp>
        <p:nvSpPr>
          <p:cNvPr id="129" name="Google Shape;129;g8dd7b0b4ab_0_22"/>
          <p:cNvSpPr txBox="1">
            <a:spLocks noGrp="1"/>
          </p:cNvSpPr>
          <p:nvPr>
            <p:ph type="title"/>
          </p:nvPr>
        </p:nvSpPr>
        <p:spPr>
          <a:xfrm>
            <a:off x="4965430" y="629268"/>
            <a:ext cx="6586491" cy="1286160"/>
          </a:xfrm>
          <a:prstGeom prst="rect">
            <a:avLst/>
          </a:prstGeom>
        </p:spPr>
        <p:txBody>
          <a:bodyPr spcFirstLastPara="1" vert="horz" lIns="91440" tIns="45720" rIns="91440" bIns="45720" rtlCol="0" anchor="b" anchorCtr="0">
            <a:normAutofit/>
          </a:bodyPr>
          <a:lstStyle/>
          <a:p>
            <a:pPr marL="0" lvl="0" indent="0">
              <a:spcBef>
                <a:spcPct val="0"/>
              </a:spcBef>
              <a:spcAft>
                <a:spcPts val="0"/>
              </a:spcAft>
            </a:pPr>
            <a:r>
              <a:rPr lang="en-US" sz="2800" b="1" i="1" kern="1200" dirty="0">
                <a:solidFill>
                  <a:schemeClr val="tx1"/>
                </a:solidFill>
                <a:latin typeface="+mj-lt"/>
                <a:ea typeface="+mj-ea"/>
                <a:cs typeface="+mj-cs"/>
              </a:rPr>
              <a:t>Five Things About Ava Andrews</a:t>
            </a:r>
          </a:p>
          <a:p>
            <a:pPr marL="0" lvl="0" indent="0">
              <a:spcBef>
                <a:spcPct val="0"/>
              </a:spcBef>
              <a:spcAft>
                <a:spcPts val="0"/>
              </a:spcAft>
            </a:pPr>
            <a:r>
              <a:rPr lang="en-US" sz="2800" kern="1200" dirty="0">
                <a:solidFill>
                  <a:schemeClr val="tx1"/>
                </a:solidFill>
                <a:latin typeface="+mj-lt"/>
                <a:ea typeface="+mj-ea"/>
                <a:cs typeface="+mj-cs"/>
              </a:rPr>
              <a:t>by Margaret </a:t>
            </a:r>
            <a:r>
              <a:rPr lang="en-US" sz="2800" kern="1200" dirty="0" err="1">
                <a:solidFill>
                  <a:schemeClr val="tx1"/>
                </a:solidFill>
                <a:latin typeface="+mj-lt"/>
                <a:ea typeface="+mj-ea"/>
                <a:cs typeface="+mj-cs"/>
              </a:rPr>
              <a:t>Dilloway</a:t>
            </a:r>
            <a:endParaRPr lang="en-US" sz="2800" kern="1200" dirty="0">
              <a:solidFill>
                <a:schemeClr val="tx1"/>
              </a:solidFill>
              <a:latin typeface="+mj-lt"/>
              <a:ea typeface="+mj-ea"/>
              <a:cs typeface="+mj-cs"/>
            </a:endParaRPr>
          </a:p>
        </p:txBody>
      </p:sp>
      <p:sp>
        <p:nvSpPr>
          <p:cNvPr id="130" name="Google Shape;130;g8dd7b0b4ab_0_22"/>
          <p:cNvSpPr txBox="1">
            <a:spLocks noGrp="1"/>
          </p:cNvSpPr>
          <p:nvPr>
            <p:ph type="body" idx="2"/>
          </p:nvPr>
        </p:nvSpPr>
        <p:spPr>
          <a:xfrm>
            <a:off x="4965431" y="2438400"/>
            <a:ext cx="6586489" cy="3785419"/>
          </a:xfrm>
          <a:prstGeom prst="rect">
            <a:avLst/>
          </a:prstGeom>
        </p:spPr>
        <p:txBody>
          <a:bodyPr spcFirstLastPara="1" vert="horz" lIns="91440" tIns="45720" rIns="91440" bIns="45720" rtlCol="0" anchorCtr="0">
            <a:normAutofit fontScale="92500" lnSpcReduction="20000"/>
          </a:bodyPr>
          <a:lstStyle/>
          <a:p>
            <a:pPr marL="0" lvl="0" indent="0">
              <a:spcBef>
                <a:spcPts val="1000"/>
              </a:spcBef>
              <a:spcAft>
                <a:spcPts val="0"/>
              </a:spcAft>
              <a:buNone/>
            </a:pPr>
            <a:r>
              <a:rPr lang="en-US" sz="2000" b="0" i="0" dirty="0">
                <a:solidFill>
                  <a:srgbClr val="181818"/>
                </a:solidFill>
                <a:effectLst/>
                <a:latin typeface="+mn-lt"/>
              </a:rPr>
              <a:t>On the inside, 11-year-old Ava Andrews bubbles with ideas and plans. On the outside, everyone except her best friend, </a:t>
            </a:r>
            <a:r>
              <a:rPr lang="en-US" sz="2000" b="0" i="0" dirty="0" err="1">
                <a:solidFill>
                  <a:srgbClr val="181818"/>
                </a:solidFill>
                <a:effectLst/>
                <a:latin typeface="+mn-lt"/>
              </a:rPr>
              <a:t>Zelia</a:t>
            </a:r>
            <a:r>
              <a:rPr lang="en-US" sz="2000" b="0" i="0" dirty="0">
                <a:solidFill>
                  <a:srgbClr val="181818"/>
                </a:solidFill>
                <a:effectLst/>
                <a:latin typeface="+mn-lt"/>
              </a:rPr>
              <a:t>, thinks she doesn’t talk or, worse, is stuck-up. What nobody knows is that Ava has invisible disabilities: anxiety and a heart condition.</a:t>
            </a:r>
            <a:br>
              <a:rPr lang="en-US" sz="2000" dirty="0">
                <a:latin typeface="+mn-lt"/>
              </a:rPr>
            </a:br>
            <a:r>
              <a:rPr lang="en-US" sz="2000" b="0" i="0" dirty="0">
                <a:solidFill>
                  <a:srgbClr val="181818"/>
                </a:solidFill>
                <a:effectLst/>
                <a:latin typeface="+mn-lt"/>
              </a:rPr>
              <a:t>Ava hopes middle school will be a fresh start, but when </a:t>
            </a:r>
            <a:r>
              <a:rPr lang="en-US" sz="2000" b="0" i="0" dirty="0" err="1">
                <a:solidFill>
                  <a:srgbClr val="181818"/>
                </a:solidFill>
                <a:effectLst/>
                <a:latin typeface="+mn-lt"/>
              </a:rPr>
              <a:t>Zelia</a:t>
            </a:r>
            <a:r>
              <a:rPr lang="en-US" sz="2000" b="0" i="0" dirty="0">
                <a:solidFill>
                  <a:srgbClr val="181818"/>
                </a:solidFill>
                <a:effectLst/>
                <a:latin typeface="+mn-lt"/>
              </a:rPr>
              <a:t> moves across the country and Ava’s Nana Linda pushes her to speak up about social issues, she withdraws further. So Ava is shocked when her writing abilities impress her classmates and they invite her to join their improv group, making up stories onstage. Determined to prove she can control her anxiety, she joins—and discovers a whole new side of herself, and what it means to be on a team. But as Ava’s self-confidence blossoms, her relationship with </a:t>
            </a:r>
            <a:r>
              <a:rPr lang="en-US" sz="2000" b="0" i="0" dirty="0" err="1">
                <a:solidFill>
                  <a:srgbClr val="181818"/>
                </a:solidFill>
                <a:effectLst/>
                <a:latin typeface="+mn-lt"/>
              </a:rPr>
              <a:t>Zelia</a:t>
            </a:r>
            <a:r>
              <a:rPr lang="en-US" sz="2000" b="0" i="0" dirty="0">
                <a:solidFill>
                  <a:srgbClr val="181818"/>
                </a:solidFill>
                <a:effectLst/>
                <a:latin typeface="+mn-lt"/>
              </a:rPr>
              <a:t> strains, and she learns that it isn’t enough just to raise your voice—it’s how and why you use it that matters</a:t>
            </a:r>
            <a:r>
              <a:rPr lang="en-US" sz="2000" b="0" i="0" kern="1200" dirty="0">
                <a:solidFill>
                  <a:schemeClr val="tx1"/>
                </a:solidFill>
                <a:effectLst/>
                <a:latin typeface="+mn-lt"/>
                <a:ea typeface="+mn-ea"/>
                <a:cs typeface="+mn-cs"/>
              </a:rPr>
              <a:t>. –</a:t>
            </a:r>
            <a:r>
              <a:rPr lang="en-US" sz="2000" b="0" i="1" kern="1200" dirty="0">
                <a:solidFill>
                  <a:schemeClr val="tx1"/>
                </a:solidFill>
                <a:effectLst/>
                <a:latin typeface="+mn-lt"/>
                <a:ea typeface="+mn-ea"/>
                <a:cs typeface="+mn-cs"/>
              </a:rPr>
              <a:t>from Goodreads</a:t>
            </a:r>
            <a:endParaRPr lang="en-US" sz="2000" kern="1200" dirty="0">
              <a:solidFill>
                <a:schemeClr val="tx1"/>
              </a:solidFill>
              <a:latin typeface="+mn-lt"/>
              <a:ea typeface="+mn-ea"/>
              <a:cs typeface="+mn-cs"/>
            </a:endParaRPr>
          </a:p>
        </p:txBody>
      </p:sp>
      <p:pic>
        <p:nvPicPr>
          <p:cNvPr id="6146" name="Picture 2" descr="53064418. sx318 sy475 ">
            <a:extLst>
              <a:ext uri="{FF2B5EF4-FFF2-40B4-BE49-F238E27FC236}">
                <a16:creationId xmlns:a16="http://schemas.microsoft.com/office/drawing/2014/main" id="{1BDF7619-1AEE-4D04-9E42-BFBBC51822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58"/>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256" name="Straight Connector 25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8BA56"/>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5"/>
        <p:cNvGrpSpPr/>
        <p:nvPr/>
      </p:nvGrpSpPr>
      <p:grpSpPr>
        <a:xfrm>
          <a:off x="0" y="0"/>
          <a:ext cx="0" cy="0"/>
          <a:chOff x="0" y="0"/>
          <a:chExt cx="0" cy="0"/>
        </a:xfrm>
      </p:grpSpPr>
      <p:sp>
        <p:nvSpPr>
          <p:cNvPr id="136" name="Google Shape;136;g8dd7b0b4ab_0_31"/>
          <p:cNvSpPr txBox="1">
            <a:spLocks noGrp="1"/>
          </p:cNvSpPr>
          <p:nvPr>
            <p:ph type="title"/>
          </p:nvPr>
        </p:nvSpPr>
        <p:spPr>
          <a:xfrm>
            <a:off x="4965430" y="629268"/>
            <a:ext cx="6586491" cy="1286160"/>
          </a:xfrm>
          <a:prstGeom prst="rect">
            <a:avLst/>
          </a:prstGeom>
        </p:spPr>
        <p:txBody>
          <a:bodyPr spcFirstLastPara="1" vert="horz" lIns="91440" tIns="45720" rIns="91440" bIns="45720" rtlCol="0" anchor="b" anchorCtr="0">
            <a:normAutofit/>
          </a:bodyPr>
          <a:lstStyle/>
          <a:p>
            <a:pPr marL="0" lvl="0" indent="0">
              <a:spcBef>
                <a:spcPct val="0"/>
              </a:spcBef>
              <a:spcAft>
                <a:spcPts val="0"/>
              </a:spcAft>
            </a:pPr>
            <a:r>
              <a:rPr lang="en-US" sz="3700" b="1" i="1" kern="1200" dirty="0">
                <a:solidFill>
                  <a:schemeClr val="tx1"/>
                </a:solidFill>
                <a:latin typeface="+mj-lt"/>
                <a:ea typeface="+mj-ea"/>
                <a:cs typeface="+mj-cs"/>
              </a:rPr>
              <a:t>Shine!</a:t>
            </a:r>
            <a:endParaRPr lang="en-US" sz="3700" b="1" kern="1200" dirty="0">
              <a:solidFill>
                <a:schemeClr val="tx1"/>
              </a:solidFill>
              <a:latin typeface="+mj-lt"/>
              <a:ea typeface="+mj-ea"/>
              <a:cs typeface="+mj-cs"/>
            </a:endParaRPr>
          </a:p>
          <a:p>
            <a:pPr marL="0" lvl="0" indent="0">
              <a:spcBef>
                <a:spcPct val="0"/>
              </a:spcBef>
              <a:spcAft>
                <a:spcPts val="0"/>
              </a:spcAft>
            </a:pPr>
            <a:r>
              <a:rPr lang="en-US" sz="3700" kern="1200" dirty="0">
                <a:solidFill>
                  <a:schemeClr val="tx1"/>
                </a:solidFill>
                <a:latin typeface="+mj-lt"/>
                <a:ea typeface="+mj-ea"/>
                <a:cs typeface="+mj-cs"/>
              </a:rPr>
              <a:t>by J.J. and Chris </a:t>
            </a:r>
            <a:r>
              <a:rPr lang="en-US" sz="3700" kern="1200" dirty="0" err="1">
                <a:solidFill>
                  <a:schemeClr val="tx1"/>
                </a:solidFill>
                <a:latin typeface="+mj-lt"/>
                <a:ea typeface="+mj-ea"/>
                <a:cs typeface="+mj-cs"/>
              </a:rPr>
              <a:t>Grabenstein</a:t>
            </a:r>
            <a:endParaRPr lang="en-US" sz="3700" kern="1200" dirty="0">
              <a:solidFill>
                <a:schemeClr val="tx1"/>
              </a:solidFill>
              <a:latin typeface="+mj-lt"/>
              <a:ea typeface="+mj-ea"/>
              <a:cs typeface="+mj-cs"/>
            </a:endParaRPr>
          </a:p>
        </p:txBody>
      </p:sp>
      <p:sp>
        <p:nvSpPr>
          <p:cNvPr id="137" name="Google Shape;137;g8dd7b0b4ab_0_31"/>
          <p:cNvSpPr txBox="1">
            <a:spLocks noGrp="1"/>
          </p:cNvSpPr>
          <p:nvPr>
            <p:ph type="body" idx="1"/>
          </p:nvPr>
        </p:nvSpPr>
        <p:spPr>
          <a:xfrm>
            <a:off x="4965431" y="2438400"/>
            <a:ext cx="6586489" cy="3785419"/>
          </a:xfrm>
          <a:prstGeom prst="rect">
            <a:avLst/>
          </a:prstGeom>
        </p:spPr>
        <p:txBody>
          <a:bodyPr spcFirstLastPara="1" vert="horz" lIns="91440" tIns="45720" rIns="91440" bIns="45720" rtlCol="0" anchorCtr="0">
            <a:normAutofit/>
          </a:bodyPr>
          <a:lstStyle/>
          <a:p>
            <a:pPr marL="0" indent="0">
              <a:buNone/>
            </a:pPr>
            <a:r>
              <a:rPr lang="en-US" sz="2000" b="0" i="0" dirty="0">
                <a:solidFill>
                  <a:srgbClr val="181818"/>
                </a:solidFill>
                <a:effectLst/>
                <a:latin typeface="+mn-lt"/>
              </a:rPr>
              <a:t>Who do you want to be? asks Mr. Van </a:t>
            </a:r>
            <a:r>
              <a:rPr lang="en-US" sz="2000" b="0" i="0" dirty="0" err="1">
                <a:solidFill>
                  <a:srgbClr val="181818"/>
                </a:solidFill>
                <a:effectLst/>
                <a:latin typeface="+mn-lt"/>
              </a:rPr>
              <a:t>Deusen</a:t>
            </a:r>
            <a:r>
              <a:rPr lang="en-US" sz="2000" b="0" i="0" dirty="0">
                <a:solidFill>
                  <a:srgbClr val="181818"/>
                </a:solidFill>
                <a:effectLst/>
                <a:latin typeface="+mn-lt"/>
              </a:rPr>
              <a:t>. And not when you grow up. Right here, right now. Shine on! might be the catchphrase of twelve-year-old Piper's hero--astronaut, astronomer, and television host Nellie Dumont </a:t>
            </a:r>
            <a:r>
              <a:rPr lang="en-US" sz="2000" b="0" i="0" dirty="0" err="1">
                <a:solidFill>
                  <a:srgbClr val="181818"/>
                </a:solidFill>
                <a:effectLst/>
                <a:latin typeface="+mn-lt"/>
              </a:rPr>
              <a:t>Frisse</a:t>
            </a:r>
            <a:r>
              <a:rPr lang="en-US" sz="2000" b="0" i="0" dirty="0">
                <a:solidFill>
                  <a:srgbClr val="181818"/>
                </a:solidFill>
                <a:effectLst/>
                <a:latin typeface="+mn-lt"/>
              </a:rPr>
              <a:t>--but Piper knows the truth: some people are born to shine, and she's just not one of them. That fact has never been clearer than now, since her dad's new job has landed them both at Chumley Prep, a posh private school where everyone seems to be the best at something and where Piper definitely doesn't fit in.</a:t>
            </a:r>
            <a:r>
              <a:rPr lang="en-US" sz="2000" b="0" i="0" kern="1200" dirty="0">
                <a:solidFill>
                  <a:schemeClr val="tx1"/>
                </a:solidFill>
                <a:effectLst/>
                <a:latin typeface="+mn-lt"/>
                <a:ea typeface="+mn-ea"/>
                <a:cs typeface="+mn-cs"/>
              </a:rPr>
              <a:t>–</a:t>
            </a:r>
            <a:r>
              <a:rPr lang="en-US" sz="1700" b="0" i="1" kern="1200" dirty="0">
                <a:solidFill>
                  <a:schemeClr val="tx1"/>
                </a:solidFill>
                <a:effectLst/>
                <a:latin typeface="+mn-lt"/>
                <a:ea typeface="+mn-ea"/>
                <a:cs typeface="+mn-cs"/>
              </a:rPr>
              <a:t>from Goodreads</a:t>
            </a:r>
            <a:endParaRPr lang="en-US" sz="1700" kern="1200" dirty="0">
              <a:solidFill>
                <a:schemeClr val="tx1"/>
              </a:solidFill>
              <a:latin typeface="+mn-lt"/>
              <a:ea typeface="+mn-ea"/>
              <a:cs typeface="+mn-cs"/>
            </a:endParaRPr>
          </a:p>
        </p:txBody>
      </p:sp>
      <p:pic>
        <p:nvPicPr>
          <p:cNvPr id="7170" name="Picture 2" descr="44302253. sy475 ">
            <a:extLst>
              <a:ext uri="{FF2B5EF4-FFF2-40B4-BE49-F238E27FC236}">
                <a16:creationId xmlns:a16="http://schemas.microsoft.com/office/drawing/2014/main" id="{76DA25F1-B11B-499A-B708-4A8A4066FF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358"/>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4" name="Straight Connector 7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9F23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8"/>
        <p:cNvGrpSpPr/>
        <p:nvPr/>
      </p:nvGrpSpPr>
      <p:grpSpPr>
        <a:xfrm>
          <a:off x="0" y="0"/>
          <a:ext cx="0" cy="0"/>
          <a:chOff x="0" y="0"/>
          <a:chExt cx="0" cy="0"/>
        </a:xfrm>
      </p:grpSpPr>
      <p:sp>
        <p:nvSpPr>
          <p:cNvPr id="129" name="Google Shape;129;p7"/>
          <p:cNvSpPr txBox="1">
            <a:spLocks noGrp="1"/>
          </p:cNvSpPr>
          <p:nvPr>
            <p:ph type="title"/>
          </p:nvPr>
        </p:nvSpPr>
        <p:spPr>
          <a:xfrm>
            <a:off x="4965430" y="629266"/>
            <a:ext cx="6586491" cy="1676603"/>
          </a:xfrm>
          <a:prstGeom prst="rect">
            <a:avLst/>
          </a:prstGeom>
        </p:spPr>
        <p:txBody>
          <a:bodyPr spcFirstLastPara="1" vert="horz" lIns="91440" tIns="45720" rIns="91440" bIns="45720" rtlCol="0" anchor="ctr" anchorCtr="0">
            <a:normAutofit/>
          </a:bodyPr>
          <a:lstStyle/>
          <a:p>
            <a:pPr marL="0" lvl="0" indent="0">
              <a:spcBef>
                <a:spcPct val="0"/>
              </a:spcBef>
              <a:spcAft>
                <a:spcPts val="0"/>
              </a:spcAft>
              <a:buClr>
                <a:schemeClr val="dk1"/>
              </a:buClr>
              <a:buSzPts val="4400"/>
            </a:pPr>
            <a:r>
              <a:rPr lang="en-US" sz="2600" b="1" i="1" kern="1200">
                <a:solidFill>
                  <a:schemeClr val="tx1"/>
                </a:solidFill>
                <a:latin typeface="+mj-lt"/>
                <a:ea typeface="+mj-ea"/>
                <a:cs typeface="+mj-cs"/>
              </a:rPr>
              <a:t>The Oldest Student: How Mary Walker Learned to Read</a:t>
            </a:r>
            <a:br>
              <a:rPr lang="en-US" sz="2600" b="1" i="1" kern="1200">
                <a:solidFill>
                  <a:schemeClr val="tx1"/>
                </a:solidFill>
                <a:latin typeface="+mj-lt"/>
                <a:ea typeface="+mj-ea"/>
                <a:cs typeface="+mj-cs"/>
              </a:rPr>
            </a:br>
            <a:r>
              <a:rPr lang="en-US" sz="2600" kern="1200">
                <a:solidFill>
                  <a:schemeClr val="tx1"/>
                </a:solidFill>
                <a:latin typeface="+mj-lt"/>
                <a:ea typeface="+mj-ea"/>
                <a:cs typeface="+mj-cs"/>
              </a:rPr>
              <a:t>by Rita Lorraine Hubbard, ill. by Oge Mora</a:t>
            </a:r>
            <a:endParaRPr lang="en-US" sz="2600" b="1" i="1" kern="1200">
              <a:solidFill>
                <a:schemeClr val="tx1"/>
              </a:solidFill>
              <a:latin typeface="+mj-lt"/>
              <a:ea typeface="+mj-ea"/>
              <a:cs typeface="+mj-cs"/>
            </a:endParaRPr>
          </a:p>
        </p:txBody>
      </p:sp>
      <p:sp>
        <p:nvSpPr>
          <p:cNvPr id="130" name="Google Shape;130;p7"/>
          <p:cNvSpPr txBox="1">
            <a:spLocks noGrp="1"/>
          </p:cNvSpPr>
          <p:nvPr>
            <p:ph sz="half" idx="1"/>
          </p:nvPr>
        </p:nvSpPr>
        <p:spPr>
          <a:xfrm>
            <a:off x="5117830" y="2438400"/>
            <a:ext cx="6586490" cy="3785419"/>
          </a:xfrm>
          <a:prstGeom prst="rect">
            <a:avLst/>
          </a:prstGeom>
        </p:spPr>
        <p:txBody>
          <a:bodyPr spcFirstLastPara="1" vert="horz" lIns="91440" tIns="45720" rIns="91440" bIns="45720" rtlCol="0" anchorCtr="0">
            <a:normAutofit/>
          </a:bodyPr>
          <a:lstStyle/>
          <a:p>
            <a:pPr marL="0" lvl="0" indent="0">
              <a:spcBef>
                <a:spcPts val="1000"/>
              </a:spcBef>
              <a:spcAft>
                <a:spcPts val="0"/>
              </a:spcAft>
              <a:buClr>
                <a:schemeClr val="dk1"/>
              </a:buClr>
              <a:buSzPts val="2800"/>
              <a:buNone/>
            </a:pPr>
            <a:r>
              <a:rPr lang="en-US" sz="2000" b="0" i="0" kern="1200" dirty="0">
                <a:solidFill>
                  <a:schemeClr val="tx1"/>
                </a:solidFill>
                <a:effectLst/>
                <a:latin typeface="+mn-lt"/>
                <a:ea typeface="+mn-ea"/>
                <a:cs typeface="+mn-cs"/>
              </a:rPr>
              <a:t>In 1848, Mary Walker was born into slavery. At age 15, she was freed, and by age 20, she was married and had her first child. By age 68, she had worked numerous jobs, including cooking, cleaning, babysitting, and selling sandwiches to raise money for her church. At 114, she was the last remaining member of her family. And at 116, she learned to read. From Rita Lorraine Hubbard and </a:t>
            </a:r>
            <a:r>
              <a:rPr lang="en-US" sz="2000" b="0" i="0" kern="1200" dirty="0" err="1">
                <a:solidFill>
                  <a:schemeClr val="tx1"/>
                </a:solidFill>
                <a:effectLst/>
                <a:latin typeface="+mn-lt"/>
                <a:ea typeface="+mn-ea"/>
                <a:cs typeface="+mn-cs"/>
              </a:rPr>
              <a:t>Oge</a:t>
            </a:r>
            <a:r>
              <a:rPr lang="en-US" sz="2000" b="0" i="0" kern="1200" dirty="0">
                <a:solidFill>
                  <a:schemeClr val="tx1"/>
                </a:solidFill>
                <a:effectLst/>
                <a:latin typeface="+mn-lt"/>
                <a:ea typeface="+mn-ea"/>
                <a:cs typeface="+mn-cs"/>
              </a:rPr>
              <a:t> Mora comes the inspirational story of Mary Walker, a woman whose long life spanned from the Civil War to the Civil Rights Movement, and who--with perseverance and dedication--proved that you're never too old to learn. –</a:t>
            </a:r>
            <a:r>
              <a:rPr lang="en-US" sz="2000" b="0" i="1" kern="1200" dirty="0">
                <a:solidFill>
                  <a:schemeClr val="tx1"/>
                </a:solidFill>
                <a:effectLst/>
                <a:latin typeface="+mn-lt"/>
                <a:ea typeface="+mn-ea"/>
                <a:cs typeface="+mn-cs"/>
              </a:rPr>
              <a:t>from Goodreads</a:t>
            </a:r>
            <a:endParaRPr lang="en-US" sz="2000" kern="1200" dirty="0">
              <a:solidFill>
                <a:schemeClr val="tx1"/>
              </a:solidFill>
              <a:latin typeface="+mn-lt"/>
              <a:ea typeface="+mn-ea"/>
              <a:cs typeface="+mn-cs"/>
            </a:endParaRPr>
          </a:p>
        </p:txBody>
      </p:sp>
      <p:pic>
        <p:nvPicPr>
          <p:cNvPr id="6146" name="Picture 2" descr="35563851. sx318 ">
            <a:extLst>
              <a:ext uri="{FF2B5EF4-FFF2-40B4-BE49-F238E27FC236}">
                <a16:creationId xmlns:a16="http://schemas.microsoft.com/office/drawing/2014/main" id="{E38A7293-0F03-45EB-9A33-3B123F1A8B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991" r="9324"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Main Event</Template>
  <TotalTime>1758</TotalTime>
  <Words>2724</Words>
  <Application>Microsoft Office PowerPoint</Application>
  <PresentationFormat>Widescreen</PresentationFormat>
  <Paragraphs>58</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Merriweather</vt:lpstr>
      <vt:lpstr>1_Office Theme</vt:lpstr>
      <vt:lpstr>   2021-2022 Volunteer State Book Award  </vt:lpstr>
      <vt:lpstr>A Place to Hang the Moon by Kate Albus</vt:lpstr>
      <vt:lpstr>The Girl and the Witch’s Garden by Erin Bowman</vt:lpstr>
      <vt:lpstr>Efren Divided by Ernesto Cisneros</vt:lpstr>
      <vt:lpstr>My Life as a Potato by Arianne Costner</vt:lpstr>
      <vt:lpstr>Scritch Scratch by Lindsay Currie</vt:lpstr>
      <vt:lpstr>Five Things About Ava Andrews by Margaret Dilloway</vt:lpstr>
      <vt:lpstr>Shine! by J.J. and Chris Grabenstein</vt:lpstr>
      <vt:lpstr>The Oldest Student: How Mary Walker Learned to Read by Rita Lorraine Hubbard, ill. by Oge Mora</vt:lpstr>
      <vt:lpstr>When Stars are Scattered by Victoria Jamieson and Omar Mohamed</vt:lpstr>
      <vt:lpstr>Show Me a Sign by Ann Clare LeZotte</vt:lpstr>
      <vt:lpstr>Glitch by Laura Martin</vt:lpstr>
      <vt:lpstr>A Field Guide to Getting Lost by Joy McCullough</vt:lpstr>
      <vt:lpstr>Prairie Lotus by Linda Sue Park</vt:lpstr>
      <vt:lpstr>City Spies by James Ponti</vt:lpstr>
      <vt:lpstr>Black Brother, Black Brother by  Jewell Parker Rhodes</vt:lpstr>
      <vt:lpstr> The Elephant’s Girl  by Celesta Rimington</vt:lpstr>
      <vt:lpstr>Swish! The Slam-Dunking, Alley-Ooping, High-Flying Harlem Globetrotters by Suzanne Slade</vt:lpstr>
      <vt:lpstr>Brave Like That by  Lindsey Stoddard</vt:lpstr>
      <vt:lpstr>Tune It Out by Jamie Sumner</vt:lpstr>
      <vt:lpstr>Ways to Make Sunshine by Renee Watson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2021-2022 Volunteer State Book Award  </dc:title>
  <dc:creator>Scot Smith</dc:creator>
  <cp:lastModifiedBy>Julie Caudle</cp:lastModifiedBy>
  <cp:revision>18</cp:revision>
  <dcterms:created xsi:type="dcterms:W3CDTF">2019-07-03T12:27:00Z</dcterms:created>
  <dcterms:modified xsi:type="dcterms:W3CDTF">2021-08-12T13:14:49Z</dcterms:modified>
</cp:coreProperties>
</file>