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2" r:id="rId1"/>
  </p:sldMasterIdLst>
  <p:notesMasterIdLst>
    <p:notesMasterId r:id="rId23"/>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h18crzGSR7vRwKxUPeBSy5n5LX0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EA895F-EF21-4CF0-89C3-BD6C713F42C3}" v="85" dt="2021-08-09T20:22:47.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8" name="Google Shape;14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2" name="Google Shape;16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0" name="Google Shape;19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1" name="Google Shape;21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8" name="Google Shape;21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 name="Google Shape;11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2A5E-B0C3-4F88-8FAC-E3AC825CEB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7C9E01-8470-405D-BB84-C6DA1E00C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A05BD6-BB20-44AE-9C56-D70CEA150ED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2F3D5E6-FBD4-4FD2-80D2-5954A7DCD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89E54-65FB-4446-AB2C-CD7B888ABB62}"/>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4854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9CFA2-44E2-4E86-BFB9-88759AB5A2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6E6B31-AC7E-44C8-812A-80B13E8C3B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1EBE1-C78E-43DE-A03B-9B40DD0CB1D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7A2B133-6828-4219-AEF8-BC66A1B1A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A9518-23D0-472E-9D38-A61460DF4BC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722363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B2D63-31EF-4A33-BAAE-226C37361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75C134-847B-465B-8041-5B239A8C14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8FB33-4515-46AF-99C7-C307F231F0A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D1FD4E2-04E4-42AA-A4EA-D2C034815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3C605-0945-457D-A98B-36817089DEA2}"/>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117450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53CC3-369E-4884-B0B1-3CB0D1BB1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6BFA31-0133-4803-BF4A-25C7EA8932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53A0A-DD78-43CE-92DF-D51F1FAA8E2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5A7D63A-90C1-4CCF-90F3-10961E11F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91503-C192-4B97-B900-9FFECC19ADA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8100339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1C071-411C-4FA4-9B61-45E6EEB229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2BB74D-D72B-4742-9FB4-ABD6EBF8A8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4A114A-5684-4127-A36F-CAAA1C8F473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DEF3FE8-BC51-44ED-B800-1DDC4529F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895EC-02CD-467C-B2B8-268A292A132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602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683F-7E80-4904-8218-C61B296FE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FD263-7596-4E24-B24F-BB07FCAB60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543399-A507-4EA9-A0FE-39340B177F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15B1C2-FAC8-435B-BEBA-CE4694A999B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EF3A354-7531-465B-B6EF-8F9EB24891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357E-3CAB-467C-9496-04DFBAFD8D6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8135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894F-3DF5-4546-97C7-4CA06A5AFC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0DB96-3B44-4791-88A7-CA6F211FFD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DE1604-B3C6-46B1-8A4C-2B7F8BC56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EA5590-D147-4842-9EB8-456FCC9BCA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BC1518-215A-4DA7-A941-4E2114B977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7A1FDE-9902-4B8B-87BF-3D9DA328AC8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E9109E86-4908-450B-9C6F-99D3FCE951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9A360E-C96B-4463-95B1-F14CEFEF453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834947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6665-D2D2-4F9B-9127-59AC72123D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AD92FB-BA5A-4EFB-82B2-4661D7ACCB5E}"/>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6EEBC596-C684-4135-9DD3-C76BE005EF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8A4CD9-9D53-41BC-8132-CD1FB528287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5331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85F835-1F27-4C8C-B2C9-1AF8B35844BD}"/>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4A0E66F-E505-4713-89E2-E79849F099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E9239C-0C1F-48EB-8BE6-9718376C77A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4981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E7D5D-A9EB-43C8-8123-E04D961FAA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66C87D-5058-4249-9E32-61C73DF41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0325C4-4E83-47BD-9201-7A19FBDF1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66E26-B23E-489C-B843-DC8B4B8E90D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C62D67A-F189-44A7-B83F-528567E016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771F7-8625-43F5-BF6F-0C15A8AB3D9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2975537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BA7D6-817D-4BD8-8296-857F96900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1FA44E-3E6E-4EE1-998F-12F6CDB7AC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08FB26-42A4-4C3B-869E-7609A3C25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10EBF-A4AC-4F51-B783-A66E55769EF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6D7208A-D344-4965-BD23-9839B7369D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80BE8F-4947-49D2-B276-22F7267CFF1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44133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BCD988-E79B-4E64-AF22-78C68588B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77721-BB7F-43F0-A342-FCFC54898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A82664-A7F7-47F7-B8FD-AF6D89D1C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B537E6C-8A80-4D00-8970-E26FABB21B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7F129E-E092-48E9-8F54-282601A6E0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67948252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97048"/>
            <a:ext cx="9144000" cy="25050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accent2"/>
              </a:buClr>
              <a:buSzPts val="5400"/>
              <a:buFont typeface="Calibri"/>
              <a:buNone/>
            </a:pPr>
            <a:endParaRPr sz="5400" b="1" dirty="0">
              <a:solidFill>
                <a:schemeClr val="accent2"/>
              </a:solidFill>
            </a:endParaRPr>
          </a:p>
          <a:p>
            <a:pPr marL="0" lvl="0" indent="0" algn="ctr" rtl="0">
              <a:lnSpc>
                <a:spcPct val="90000"/>
              </a:lnSpc>
              <a:spcBef>
                <a:spcPts val="0"/>
              </a:spcBef>
              <a:spcAft>
                <a:spcPts val="0"/>
              </a:spcAft>
              <a:buClr>
                <a:schemeClr val="accent2"/>
              </a:buClr>
              <a:buSzPts val="5400"/>
              <a:buFont typeface="Calibri"/>
              <a:buNone/>
            </a:pPr>
            <a:endParaRPr sz="5400" b="1" dirty="0">
              <a:solidFill>
                <a:schemeClr val="accent2"/>
              </a:solidFill>
            </a:endParaRPr>
          </a:p>
          <a:p>
            <a:pPr marL="0" lvl="0" indent="0" algn="ctr" rtl="0">
              <a:lnSpc>
                <a:spcPct val="90000"/>
              </a:lnSpc>
              <a:spcBef>
                <a:spcPts val="0"/>
              </a:spcBef>
              <a:spcAft>
                <a:spcPts val="0"/>
              </a:spcAft>
              <a:buClr>
                <a:schemeClr val="accent2"/>
              </a:buClr>
              <a:buSzPts val="5400"/>
              <a:buFont typeface="Calibri"/>
              <a:buNone/>
            </a:pPr>
            <a:endParaRPr sz="5400" b="1" dirty="0">
              <a:solidFill>
                <a:schemeClr val="accent2"/>
              </a:solidFill>
            </a:endParaRPr>
          </a:p>
          <a:p>
            <a:pPr marL="0" lvl="0" indent="0" algn="ctr" rtl="0">
              <a:lnSpc>
                <a:spcPct val="90000"/>
              </a:lnSpc>
              <a:spcBef>
                <a:spcPts val="0"/>
              </a:spcBef>
              <a:spcAft>
                <a:spcPts val="0"/>
              </a:spcAft>
              <a:buClr>
                <a:schemeClr val="accent2"/>
              </a:buClr>
              <a:buSzPts val="5400"/>
              <a:buFont typeface="Calibri"/>
              <a:buNone/>
            </a:pPr>
            <a:r>
              <a:rPr lang="en-US" sz="5400" b="1" dirty="0">
                <a:solidFill>
                  <a:schemeClr val="accent2"/>
                </a:solidFill>
              </a:rPr>
              <a:t>2021-2022</a:t>
            </a:r>
            <a:br>
              <a:rPr lang="en-US" sz="5400" b="1" dirty="0">
                <a:solidFill>
                  <a:schemeClr val="accent2"/>
                </a:solidFill>
              </a:rPr>
            </a:br>
            <a:r>
              <a:rPr lang="en-US" sz="5400" b="1" dirty="0">
                <a:solidFill>
                  <a:schemeClr val="accent2"/>
                </a:solidFill>
              </a:rPr>
              <a:t>Volunteer State Book Award </a:t>
            </a:r>
            <a:br>
              <a:rPr lang="en-US" sz="5400" b="1" dirty="0">
                <a:solidFill>
                  <a:schemeClr val="accent2"/>
                </a:solidFill>
              </a:rPr>
            </a:br>
            <a:endParaRPr dirty="0"/>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2"/>
              </a:buClr>
              <a:buSzPts val="5400"/>
              <a:buFont typeface="Calibri"/>
              <a:buNone/>
            </a:pPr>
            <a:r>
              <a:rPr lang="en-US" sz="5400" b="1" dirty="0">
                <a:solidFill>
                  <a:schemeClr val="accent2"/>
                </a:solidFill>
              </a:rPr>
              <a:t>Primary Division</a:t>
            </a:r>
            <a:endParaRPr sz="2800" dirty="0"/>
          </a:p>
        </p:txBody>
      </p:sp>
      <p:pic>
        <p:nvPicPr>
          <p:cNvPr id="86" name="Google Shape;86;p1"/>
          <p:cNvPicPr preferRelativeResize="0"/>
          <p:nvPr/>
        </p:nvPicPr>
        <p:blipFill rotWithShape="1">
          <a:blip r:embed="rId3">
            <a:alphaModFix amt="71000"/>
          </a:blip>
          <a:srcRect/>
          <a:stretch/>
        </p:blipFill>
        <p:spPr>
          <a:xfrm>
            <a:off x="0" y="5407615"/>
            <a:ext cx="2543901" cy="1417050"/>
          </a:xfrm>
          <a:prstGeom prst="rect">
            <a:avLst/>
          </a:prstGeom>
          <a:noFill/>
          <a:ln>
            <a:noFill/>
          </a:ln>
        </p:spPr>
      </p:pic>
      <p:pic>
        <p:nvPicPr>
          <p:cNvPr id="87" name="Google Shape;87;p1"/>
          <p:cNvPicPr preferRelativeResize="0"/>
          <p:nvPr/>
        </p:nvPicPr>
        <p:blipFill rotWithShape="1">
          <a:blip r:embed="rId4">
            <a:alphaModFix/>
          </a:blip>
          <a:srcRect/>
          <a:stretch/>
        </p:blipFill>
        <p:spPr>
          <a:xfrm>
            <a:off x="543181" y="5335087"/>
            <a:ext cx="1302796" cy="1417050"/>
          </a:xfrm>
          <a:prstGeom prst="rect">
            <a:avLst/>
          </a:prstGeom>
          <a:noFill/>
          <a:ln>
            <a:noFill/>
          </a:ln>
        </p:spPr>
      </p:pic>
      <p:pic>
        <p:nvPicPr>
          <p:cNvPr id="88" name="Google Shape;88;p1"/>
          <p:cNvPicPr preferRelativeResize="0"/>
          <p:nvPr/>
        </p:nvPicPr>
        <p:blipFill rotWithShape="1">
          <a:blip r:embed="rId3">
            <a:alphaModFix amt="71000"/>
          </a:blip>
          <a:srcRect/>
          <a:stretch/>
        </p:blipFill>
        <p:spPr>
          <a:xfrm>
            <a:off x="9570950" y="5407615"/>
            <a:ext cx="2543901" cy="1417050"/>
          </a:xfrm>
          <a:prstGeom prst="rect">
            <a:avLst/>
          </a:prstGeom>
          <a:noFill/>
          <a:ln>
            <a:noFill/>
          </a:ln>
        </p:spPr>
      </p:pic>
      <p:pic>
        <p:nvPicPr>
          <p:cNvPr id="89" name="Google Shape;89;p1"/>
          <p:cNvPicPr preferRelativeResize="0"/>
          <p:nvPr/>
        </p:nvPicPr>
        <p:blipFill rotWithShape="1">
          <a:blip r:embed="rId4">
            <a:alphaModFix/>
          </a:blip>
          <a:srcRect/>
          <a:stretch/>
        </p:blipFill>
        <p:spPr>
          <a:xfrm>
            <a:off x="10191506" y="5060837"/>
            <a:ext cx="1302796" cy="1417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2600" b="1" i="1" kern="1200">
                <a:solidFill>
                  <a:schemeClr val="tx1"/>
                </a:solidFill>
                <a:latin typeface="+mj-lt"/>
                <a:ea typeface="+mj-ea"/>
                <a:cs typeface="+mj-cs"/>
              </a:rPr>
              <a:t>See the Cat: Three Stories About a Dog</a:t>
            </a:r>
            <a:br>
              <a:rPr lang="en-US" sz="2600" kern="1200">
                <a:solidFill>
                  <a:schemeClr val="tx1"/>
                </a:solidFill>
                <a:latin typeface="+mj-lt"/>
                <a:ea typeface="+mj-ea"/>
                <a:cs typeface="+mj-cs"/>
              </a:rPr>
            </a:br>
            <a:r>
              <a:rPr lang="en-US" sz="2600" kern="1200">
                <a:solidFill>
                  <a:schemeClr val="tx1"/>
                </a:solidFill>
                <a:latin typeface="+mj-lt"/>
                <a:ea typeface="+mj-ea"/>
                <a:cs typeface="+mj-cs"/>
              </a:rPr>
              <a:t>by David LaRochelle, ill. by Mike Wohnoutka</a:t>
            </a:r>
            <a:endParaRPr lang="en-US" sz="2600" b="1" i="1" kern="1200">
              <a:solidFill>
                <a:schemeClr val="tx1"/>
              </a:solidFill>
              <a:latin typeface="+mj-lt"/>
              <a:ea typeface="+mj-ea"/>
              <a:cs typeface="+mj-cs"/>
            </a:endParaRPr>
          </a:p>
        </p:txBody>
      </p:sp>
      <p:sp>
        <p:nvSpPr>
          <p:cNvPr id="151" name="Google Shape;151;p10"/>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0">
              <a:spcBef>
                <a:spcPts val="1000"/>
              </a:spcBef>
              <a:spcAft>
                <a:spcPts val="0"/>
              </a:spcAft>
              <a:buClr>
                <a:schemeClr val="dk1"/>
              </a:buClr>
              <a:buSzPts val="2590"/>
              <a:buNone/>
            </a:pPr>
            <a:r>
              <a:rPr lang="en-US" sz="2200" i="0" kern="1200" dirty="0">
                <a:solidFill>
                  <a:schemeClr val="tx1"/>
                </a:solidFill>
                <a:effectLst/>
                <a:latin typeface="+mn-lt"/>
                <a:ea typeface="+mn-ea"/>
                <a:cs typeface="+mn-cs"/>
              </a:rPr>
              <a:t>Move over, Spot. . . . spoofing classic primers, Max the Dog talks back to the book in a twist in this early reader.</a:t>
            </a:r>
            <a:br>
              <a:rPr lang="en-US" sz="2200" kern="1200" dirty="0">
                <a:solidFill>
                  <a:schemeClr val="tx1"/>
                </a:solidFill>
                <a:latin typeface="+mn-lt"/>
                <a:ea typeface="+mn-ea"/>
                <a:cs typeface="+mn-cs"/>
              </a:rPr>
            </a:br>
            <a:br>
              <a:rPr lang="en-US" sz="2200" kern="1200" dirty="0">
                <a:solidFill>
                  <a:schemeClr val="tx1"/>
                </a:solidFill>
                <a:latin typeface="+mn-lt"/>
                <a:ea typeface="+mn-ea"/>
                <a:cs typeface="+mn-cs"/>
              </a:rPr>
            </a:br>
            <a:r>
              <a:rPr lang="en-US" sz="2200" b="0" i="0" kern="1200" dirty="0">
                <a:solidFill>
                  <a:schemeClr val="tx1"/>
                </a:solidFill>
                <a:effectLst/>
                <a:latin typeface="+mn-lt"/>
                <a:ea typeface="+mn-ea"/>
                <a:cs typeface="+mn-cs"/>
              </a:rPr>
              <a:t>See Max. Max is not a cat--Max is a dog. But much to Max's dismay, the book keeps instructing readers to "see the cat." How can Max get through to the book that he is a </a:t>
            </a:r>
            <a:r>
              <a:rPr lang="en-US" sz="2200" b="0" i="1" kern="1200" dirty="0">
                <a:solidFill>
                  <a:schemeClr val="tx1"/>
                </a:solidFill>
                <a:effectLst/>
                <a:latin typeface="+mn-lt"/>
                <a:ea typeface="+mn-ea"/>
                <a:cs typeface="+mn-cs"/>
              </a:rPr>
              <a:t>DOG</a:t>
            </a:r>
            <a:r>
              <a:rPr lang="en-US" sz="2200" b="0" i="0" kern="1200" dirty="0">
                <a:solidFill>
                  <a:schemeClr val="tx1"/>
                </a:solidFill>
                <a:effectLst/>
                <a:latin typeface="+mn-lt"/>
                <a:ea typeface="+mn-ea"/>
                <a:cs typeface="+mn-cs"/>
              </a:rPr>
              <a:t>? In a trio of stories for beginning readers, author David LaRochelle introduces Max, who lets the book know that the text is not to his liking. –</a:t>
            </a:r>
            <a:r>
              <a:rPr lang="en-US" sz="2200" b="0" i="1" kern="1200" dirty="0">
                <a:solidFill>
                  <a:schemeClr val="tx1"/>
                </a:solidFill>
                <a:effectLst/>
                <a:latin typeface="+mn-lt"/>
                <a:ea typeface="+mn-ea"/>
                <a:cs typeface="+mn-cs"/>
              </a:rPr>
              <a:t>from Goodreads</a:t>
            </a:r>
            <a:endParaRPr lang="en-US" sz="2200" kern="1200" dirty="0">
              <a:solidFill>
                <a:schemeClr val="tx1"/>
              </a:solidFill>
              <a:latin typeface="+mn-lt"/>
              <a:ea typeface="+mn-ea"/>
              <a:cs typeface="+mn-cs"/>
            </a:endParaRPr>
          </a:p>
        </p:txBody>
      </p:sp>
      <p:pic>
        <p:nvPicPr>
          <p:cNvPr id="9218" name="Picture 2" descr="51007350">
            <a:extLst>
              <a:ext uri="{FF2B5EF4-FFF2-40B4-BE49-F238E27FC236}">
                <a16:creationId xmlns:a16="http://schemas.microsoft.com/office/drawing/2014/main" id="{08D49BA9-ED59-43FC-B2F7-A66F146E1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716" r="105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1"/>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a:solidFill>
                  <a:schemeClr val="tx1"/>
                </a:solidFill>
                <a:latin typeface="+mj-lt"/>
                <a:ea typeface="+mj-ea"/>
                <a:cs typeface="+mj-cs"/>
              </a:rPr>
              <a:t> Lift</a:t>
            </a:r>
            <a:br>
              <a:rPr lang="en-US" sz="3800" b="1" i="1" kern="1200">
                <a:solidFill>
                  <a:schemeClr val="tx1"/>
                </a:solidFill>
                <a:latin typeface="+mj-lt"/>
                <a:ea typeface="+mj-ea"/>
                <a:cs typeface="+mj-cs"/>
              </a:rPr>
            </a:br>
            <a:r>
              <a:rPr lang="en-US" sz="3800" kern="1200">
                <a:solidFill>
                  <a:schemeClr val="tx1"/>
                </a:solidFill>
                <a:latin typeface="+mj-lt"/>
                <a:ea typeface="+mj-ea"/>
                <a:cs typeface="+mj-cs"/>
              </a:rPr>
              <a:t>by Minh Le, ill. by Dan Santat</a:t>
            </a:r>
            <a:endParaRPr lang="en-US" sz="3800" b="1" i="1" kern="1200">
              <a:solidFill>
                <a:schemeClr val="tx1"/>
              </a:solidFill>
              <a:latin typeface="+mj-lt"/>
              <a:ea typeface="+mj-ea"/>
              <a:cs typeface="+mj-cs"/>
            </a:endParaRPr>
          </a:p>
        </p:txBody>
      </p:sp>
      <p:sp>
        <p:nvSpPr>
          <p:cNvPr id="158" name="Google Shape;158;p11"/>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0">
              <a:spcBef>
                <a:spcPts val="1000"/>
              </a:spcBef>
              <a:spcAft>
                <a:spcPts val="0"/>
              </a:spcAft>
              <a:buClr>
                <a:schemeClr val="dk1"/>
              </a:buClr>
              <a:buSzPts val="2380"/>
              <a:buNone/>
            </a:pPr>
            <a:r>
              <a:rPr lang="en-US" sz="2200" b="0" i="0" kern="1200" dirty="0">
                <a:solidFill>
                  <a:schemeClr val="tx1"/>
                </a:solidFill>
                <a:effectLst/>
                <a:latin typeface="+mn-lt"/>
                <a:ea typeface="+mn-ea"/>
                <a:cs typeface="+mn-cs"/>
              </a:rPr>
              <a:t>When Iris's elevator button-pushing is disrupted by a new member of the family, she's pretty put out.</a:t>
            </a:r>
            <a:br>
              <a:rPr lang="en-US" sz="2200" kern="1200" dirty="0">
                <a:solidFill>
                  <a:schemeClr val="tx1"/>
                </a:solidFill>
                <a:latin typeface="+mn-lt"/>
                <a:ea typeface="+mn-ea"/>
                <a:cs typeface="+mn-cs"/>
              </a:rPr>
            </a:br>
            <a:r>
              <a:rPr lang="en-US" sz="2200" b="0" i="0" kern="1200" dirty="0">
                <a:solidFill>
                  <a:schemeClr val="tx1"/>
                </a:solidFill>
                <a:effectLst/>
                <a:latin typeface="+mn-lt"/>
                <a:ea typeface="+mn-ea"/>
                <a:cs typeface="+mn-cs"/>
              </a:rPr>
              <a:t>That is, until the sudden appearance of a mysterious new button opens up entire realms of possibility, places where she can escape and explore on her own. But when it becomes a question between going it alone or letting someone else tag along, Iris finds that sharing a discovery with the people you love can be the most wonderful experience of all. –</a:t>
            </a:r>
            <a:r>
              <a:rPr lang="en-US" sz="2200" b="0" i="1" kern="1200" dirty="0">
                <a:solidFill>
                  <a:schemeClr val="tx1"/>
                </a:solidFill>
                <a:effectLst/>
                <a:latin typeface="+mn-lt"/>
                <a:ea typeface="+mn-ea"/>
                <a:cs typeface="+mn-cs"/>
              </a:rPr>
              <a:t>from Goodreads</a:t>
            </a:r>
            <a:endParaRPr lang="en-US" sz="2200" kern="1200" dirty="0">
              <a:solidFill>
                <a:schemeClr val="tx1"/>
              </a:solidFill>
              <a:latin typeface="+mn-lt"/>
              <a:ea typeface="+mn-ea"/>
              <a:cs typeface="+mn-cs"/>
            </a:endParaRPr>
          </a:p>
        </p:txBody>
      </p:sp>
      <p:pic>
        <p:nvPicPr>
          <p:cNvPr id="10242" name="Picture 2" descr="52889468. sx318 sy475 ">
            <a:extLst>
              <a:ext uri="{FF2B5EF4-FFF2-40B4-BE49-F238E27FC236}">
                <a16:creationId xmlns:a16="http://schemas.microsoft.com/office/drawing/2014/main" id="{7D9914B5-3B02-46F1-B030-9879D790645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49" r="9167"/>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2"/>
          <p:cNvSpPr txBox="1">
            <a:spLocks noGrp="1"/>
          </p:cNvSpPr>
          <p:nvPr>
            <p:ph type="title"/>
          </p:nvPr>
        </p:nvSpPr>
        <p:spPr>
          <a:xfrm>
            <a:off x="5570806" y="376025"/>
            <a:ext cx="6621194" cy="1314900"/>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400"/>
              <a:buFont typeface="Calibri"/>
              <a:buNone/>
            </a:pPr>
            <a:r>
              <a:rPr lang="en-US" sz="3000" b="1" i="1" dirty="0">
                <a:latin typeface="+mn-lt"/>
              </a:rPr>
              <a:t>My Brother the Duck</a:t>
            </a:r>
            <a:br>
              <a:rPr lang="en-US" sz="3000" b="1" i="1" dirty="0">
                <a:latin typeface="+mn-lt"/>
              </a:rPr>
            </a:br>
            <a:r>
              <a:rPr lang="en-US" sz="3000" dirty="0">
                <a:latin typeface="+mn-lt"/>
              </a:rPr>
              <a:t>by Pat </a:t>
            </a:r>
            <a:r>
              <a:rPr lang="en-US" sz="3000" dirty="0" err="1">
                <a:latin typeface="+mn-lt"/>
              </a:rPr>
              <a:t>Zietlow</a:t>
            </a:r>
            <a:r>
              <a:rPr lang="en-US" sz="3000" dirty="0">
                <a:latin typeface="+mn-lt"/>
              </a:rPr>
              <a:t>, ill. by Daniel Wiseman</a:t>
            </a:r>
            <a:endParaRPr sz="3000" dirty="0">
              <a:latin typeface="+mn-lt"/>
            </a:endParaRPr>
          </a:p>
        </p:txBody>
      </p:sp>
      <p:sp>
        <p:nvSpPr>
          <p:cNvPr id="165" name="Google Shape;165;p12"/>
          <p:cNvSpPr txBox="1">
            <a:spLocks noGrp="1"/>
          </p:cNvSpPr>
          <p:nvPr>
            <p:ph sz="half" idx="1"/>
          </p:nvPr>
        </p:nvSpPr>
        <p:spPr>
          <a:xfrm>
            <a:off x="5912961" y="2057975"/>
            <a:ext cx="5855100" cy="43524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1000"/>
              </a:spcBef>
              <a:spcAft>
                <a:spcPts val="0"/>
              </a:spcAft>
              <a:buClr>
                <a:schemeClr val="dk1"/>
              </a:buClr>
              <a:buSzPts val="2590"/>
              <a:buNone/>
            </a:pPr>
            <a:endParaRPr sz="2400" dirty="0">
              <a:solidFill>
                <a:srgbClr val="181818"/>
              </a:solidFill>
            </a:endParaRPr>
          </a:p>
          <a:p>
            <a:pPr marL="0" lvl="0" indent="0" algn="l" rtl="0">
              <a:lnSpc>
                <a:spcPct val="70000"/>
              </a:lnSpc>
              <a:spcBef>
                <a:spcPts val="1000"/>
              </a:spcBef>
              <a:spcAft>
                <a:spcPts val="0"/>
              </a:spcAft>
              <a:buClr>
                <a:schemeClr val="dk1"/>
              </a:buClr>
              <a:buSzPts val="2590"/>
              <a:buNone/>
            </a:pPr>
            <a:r>
              <a:rPr lang="en-US" sz="2400" i="0" dirty="0">
                <a:solidFill>
                  <a:srgbClr val="181818"/>
                </a:solidFill>
                <a:effectLst/>
                <a:latin typeface="+mn-lt"/>
                <a:cs typeface="Calibri" panose="020F0502020204030204" pitchFamily="34" charset="0"/>
              </a:rPr>
              <a:t>A new sibling book with humor, heart, and a dash of the scientific process sure to delight young readers.</a:t>
            </a:r>
            <a:br>
              <a:rPr lang="en-US" sz="2400" dirty="0">
                <a:latin typeface="+mn-lt"/>
                <a:cs typeface="Calibri" panose="020F0502020204030204" pitchFamily="34" charset="0"/>
              </a:rPr>
            </a:br>
            <a:br>
              <a:rPr lang="en-US" sz="2400" dirty="0">
                <a:latin typeface="+mn-lt"/>
                <a:cs typeface="Calibri" panose="020F0502020204030204" pitchFamily="34" charset="0"/>
              </a:rPr>
            </a:br>
            <a:r>
              <a:rPr lang="en-US" sz="2400" i="0" dirty="0">
                <a:solidFill>
                  <a:srgbClr val="181818"/>
                </a:solidFill>
                <a:effectLst/>
                <a:latin typeface="+mn-lt"/>
                <a:cs typeface="Calibri" panose="020F0502020204030204" pitchFamily="34" charset="0"/>
              </a:rPr>
              <a:t>Is Stella's new baby brother a duck?</a:t>
            </a:r>
            <a:br>
              <a:rPr lang="en-US" sz="2400" dirty="0">
                <a:latin typeface="+mn-lt"/>
                <a:cs typeface="Calibri" panose="020F0502020204030204" pitchFamily="34" charset="0"/>
              </a:rPr>
            </a:br>
            <a:r>
              <a:rPr lang="en-US" sz="2400" b="0" i="0" dirty="0">
                <a:solidFill>
                  <a:srgbClr val="181818"/>
                </a:solidFill>
                <a:effectLst/>
                <a:latin typeface="+mn-lt"/>
                <a:cs typeface="Calibri" panose="020F0502020204030204" pitchFamily="34" charset="0"/>
              </a:rPr>
              <a:t>All the evidence seems to be pointing in that direction, but Stella knows that scientists can't just wing it. Further research is definitely required.</a:t>
            </a:r>
            <a:br>
              <a:rPr lang="en-US" sz="2400" dirty="0">
                <a:latin typeface="+mn-lt"/>
                <a:cs typeface="Calibri" panose="020F0502020204030204" pitchFamily="34" charset="0"/>
              </a:rPr>
            </a:br>
            <a:br>
              <a:rPr lang="en-US" sz="2400" dirty="0">
                <a:latin typeface="+mn-lt"/>
                <a:cs typeface="Calibri" panose="020F0502020204030204" pitchFamily="34" charset="0"/>
              </a:rPr>
            </a:br>
            <a:r>
              <a:rPr lang="en-US" sz="2400" b="0" i="0" dirty="0">
                <a:solidFill>
                  <a:srgbClr val="181818"/>
                </a:solidFill>
                <a:effectLst/>
                <a:latin typeface="+mn-lt"/>
                <a:cs typeface="Calibri" panose="020F0502020204030204" pitchFamily="34" charset="0"/>
              </a:rPr>
              <a:t>This sweet and silly book is just ducky for new siblings, fledgling scientists and anyone who loves a good laugh. –</a:t>
            </a:r>
            <a:r>
              <a:rPr lang="en-US" sz="2000" b="0" i="1" dirty="0">
                <a:solidFill>
                  <a:srgbClr val="181818"/>
                </a:solidFill>
                <a:effectLst/>
                <a:latin typeface="+mn-lt"/>
                <a:cs typeface="Calibri" panose="020F0502020204030204" pitchFamily="34" charset="0"/>
              </a:rPr>
              <a:t>from Goodreads</a:t>
            </a:r>
            <a:endParaRPr sz="2400" dirty="0">
              <a:latin typeface="+mn-lt"/>
              <a:cs typeface="Calibri" panose="020F0502020204030204" pitchFamily="34" charset="0"/>
            </a:endParaRPr>
          </a:p>
        </p:txBody>
      </p:sp>
      <p:pic>
        <p:nvPicPr>
          <p:cNvPr id="11266" name="Picture 2" descr="51644215. sx318 sy475 ">
            <a:extLst>
              <a:ext uri="{FF2B5EF4-FFF2-40B4-BE49-F238E27FC236}">
                <a16:creationId xmlns:a16="http://schemas.microsoft.com/office/drawing/2014/main" id="{8E5F1D37-89B7-44E8-9689-8EEF8787F7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09" y="0"/>
            <a:ext cx="5489025" cy="6857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txBox="1">
            <a:spLocks noGrp="1"/>
          </p:cNvSpPr>
          <p:nvPr>
            <p:ph type="title"/>
          </p:nvPr>
        </p:nvSpPr>
        <p:spPr>
          <a:xfrm>
            <a:off x="5572353" y="717452"/>
            <a:ext cx="6619647" cy="973236"/>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400"/>
              <a:buFont typeface="Calibri"/>
              <a:buNone/>
            </a:pPr>
            <a:r>
              <a:rPr lang="en-US" sz="3000" b="1" i="1" dirty="0">
                <a:latin typeface="+mj-lt"/>
              </a:rPr>
              <a:t>Welcoming Elijah: a Passover Tale With a Tail</a:t>
            </a:r>
            <a:br>
              <a:rPr lang="en-US" sz="3000" b="1" i="1" dirty="0">
                <a:latin typeface="+mj-lt"/>
              </a:rPr>
            </a:br>
            <a:r>
              <a:rPr lang="en-US" sz="3000" dirty="0">
                <a:latin typeface="+mj-lt"/>
              </a:rPr>
              <a:t>by  </a:t>
            </a:r>
            <a:r>
              <a:rPr lang="en-US" sz="3000" dirty="0" err="1">
                <a:latin typeface="+mj-lt"/>
              </a:rPr>
              <a:t>Leslea</a:t>
            </a:r>
            <a:r>
              <a:rPr lang="en-US" sz="3000" dirty="0">
                <a:latin typeface="+mj-lt"/>
              </a:rPr>
              <a:t> Newman, ill. by Susan Gal</a:t>
            </a:r>
            <a:endParaRPr sz="3000" b="1" i="1" dirty="0">
              <a:latin typeface="+mj-lt"/>
            </a:endParaRPr>
          </a:p>
        </p:txBody>
      </p:sp>
      <p:sp>
        <p:nvSpPr>
          <p:cNvPr id="172" name="Google Shape;172;p13"/>
          <p:cNvSpPr txBox="1">
            <a:spLocks noGrp="1"/>
          </p:cNvSpPr>
          <p:nvPr>
            <p:ph sz="half" idx="1"/>
          </p:nvPr>
        </p:nvSpPr>
        <p:spPr>
          <a:xfrm>
            <a:off x="6352365" y="1946193"/>
            <a:ext cx="5059621" cy="46563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sz="3400" i="0" dirty="0">
                <a:solidFill>
                  <a:srgbClr val="181818"/>
                </a:solidFill>
                <a:effectLst/>
                <a:latin typeface="+mn-lt"/>
              </a:rPr>
              <a:t>Uniting a young boy and a stray kitten, this warm, lyrical story is about Passover, family, and friendship.</a:t>
            </a:r>
            <a:br>
              <a:rPr lang="en-US" sz="3400" i="0" dirty="0">
                <a:solidFill>
                  <a:srgbClr val="181818"/>
                </a:solidFill>
                <a:effectLst/>
                <a:latin typeface="+mn-lt"/>
              </a:rPr>
            </a:br>
            <a:br>
              <a:rPr lang="en-US" sz="3400" b="0" i="0" dirty="0">
                <a:solidFill>
                  <a:srgbClr val="181818"/>
                </a:solidFill>
                <a:effectLst/>
                <a:latin typeface="+mn-lt"/>
              </a:rPr>
            </a:br>
            <a:r>
              <a:rPr lang="en-US" sz="3400" b="0" i="0" dirty="0">
                <a:solidFill>
                  <a:schemeClr val="tx1"/>
                </a:solidFill>
                <a:effectLst/>
                <a:latin typeface="+mn-lt"/>
              </a:rPr>
              <a:t>Inside, a boy and his family sit around the dinner table to embrace the many traditions of their Passover Seder around the dinner table. Outside, a cat wonders, hungry and alone. When it's time for the symbolic Passover custom of opening the family's front door for the prophet Elijah, both the boy and the cat are in for a remarkable surprise. --</a:t>
            </a:r>
            <a:r>
              <a:rPr lang="en-US" sz="2000" b="0" i="1" dirty="0">
                <a:solidFill>
                  <a:schemeClr val="tx1"/>
                </a:solidFill>
                <a:effectLst/>
                <a:latin typeface="+mn-lt"/>
              </a:rPr>
              <a:t>from Goodreads</a:t>
            </a:r>
            <a:endParaRPr sz="3400" dirty="0">
              <a:solidFill>
                <a:schemeClr val="tx1"/>
              </a:solidFill>
              <a:latin typeface="+mn-lt"/>
            </a:endParaRPr>
          </a:p>
        </p:txBody>
      </p:sp>
      <p:pic>
        <p:nvPicPr>
          <p:cNvPr id="12290" name="Picture 2" descr="45691389. sx318 ">
            <a:extLst>
              <a:ext uri="{FF2B5EF4-FFF2-40B4-BE49-F238E27FC236}">
                <a16:creationId xmlns:a16="http://schemas.microsoft.com/office/drawing/2014/main" id="{AF7243CC-35DC-4C19-A20D-5E3C5B2C81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83" y="0"/>
            <a:ext cx="5576916" cy="6857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txBox="1">
            <a:spLocks noGrp="1"/>
          </p:cNvSpPr>
          <p:nvPr>
            <p:ph type="title"/>
          </p:nvPr>
        </p:nvSpPr>
        <p:spPr>
          <a:xfrm>
            <a:off x="4965429" y="564977"/>
            <a:ext cx="6586491" cy="1382414"/>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dirty="0">
                <a:solidFill>
                  <a:schemeClr val="tx1"/>
                </a:solidFill>
                <a:latin typeface="+mj-lt"/>
                <a:ea typeface="+mj-ea"/>
                <a:cs typeface="+mj-cs"/>
              </a:rPr>
              <a:t>Hike</a:t>
            </a:r>
            <a:br>
              <a:rPr lang="en-US" sz="3800" kern="1200" dirty="0">
                <a:solidFill>
                  <a:schemeClr val="tx1"/>
                </a:solidFill>
                <a:latin typeface="+mj-lt"/>
                <a:ea typeface="+mj-ea"/>
                <a:cs typeface="+mj-cs"/>
              </a:rPr>
            </a:br>
            <a:r>
              <a:rPr lang="en-US" sz="3800" kern="1200" dirty="0">
                <a:solidFill>
                  <a:schemeClr val="tx1"/>
                </a:solidFill>
                <a:latin typeface="+mj-lt"/>
                <a:ea typeface="+mj-ea"/>
                <a:cs typeface="+mj-cs"/>
              </a:rPr>
              <a:t>by Pete Oswald</a:t>
            </a:r>
          </a:p>
        </p:txBody>
      </p:sp>
      <p:sp>
        <p:nvSpPr>
          <p:cNvPr id="179" name="Google Shape;179;p14"/>
          <p:cNvSpPr txBox="1">
            <a:spLocks noGrp="1"/>
          </p:cNvSpPr>
          <p:nvPr>
            <p:ph sz="half" idx="1"/>
          </p:nvPr>
        </p:nvSpPr>
        <p:spPr>
          <a:xfrm>
            <a:off x="4965431" y="1947391"/>
            <a:ext cx="6586489" cy="4678491"/>
          </a:xfrm>
          <a:prstGeom prst="rect">
            <a:avLst/>
          </a:prstGeom>
        </p:spPr>
        <p:txBody>
          <a:bodyPr spcFirstLastPara="1" vert="horz" lIns="91440" tIns="45720" rIns="91440" bIns="45720" rtlCol="0" anchorCtr="0">
            <a:noAutofit/>
          </a:bodyPr>
          <a:lstStyle/>
          <a:p>
            <a:pPr marL="0" lvl="0" indent="0">
              <a:spcBef>
                <a:spcPts val="1000"/>
              </a:spcBef>
              <a:spcAft>
                <a:spcPts val="0"/>
              </a:spcAft>
              <a:buClr>
                <a:schemeClr val="dk1"/>
              </a:buClr>
              <a:buSzPts val="1100"/>
              <a:buNone/>
            </a:pPr>
            <a:r>
              <a:rPr lang="en-US" sz="2200" b="0" i="0" dirty="0">
                <a:solidFill>
                  <a:srgbClr val="181818"/>
                </a:solidFill>
                <a:effectLst/>
                <a:latin typeface="+mn-lt"/>
              </a:rPr>
              <a:t>In the cool and quiet early light of morning, a father and child wake up. Today they're going on a hike. Follow the duo into the mountains as they witness the magic of the wilderness, overcome challenges, and play a small role in the survival of the forest. By the time they return home, they feel alive -- and closer than ever -- as they document their hike and take their place in family history. In detail-rich panels and textured panoramas, Pete Oswald perfectly paces this nearly wordless adventure, allowing readers to pause for subtle wonders and marvel at the views. A touching tribute to the bond between father and child, with resonant themes for Earth Day. --</a:t>
            </a:r>
            <a:r>
              <a:rPr lang="en-US" sz="2000" b="0" i="1" dirty="0">
                <a:solidFill>
                  <a:srgbClr val="181818"/>
                </a:solidFill>
                <a:effectLst/>
                <a:latin typeface="+mn-lt"/>
              </a:rPr>
              <a:t>from Goodreads</a:t>
            </a:r>
            <a:endParaRPr lang="en-US" sz="2200" kern="1200" dirty="0">
              <a:solidFill>
                <a:schemeClr val="tx1"/>
              </a:solidFill>
              <a:latin typeface="+mn-lt"/>
              <a:ea typeface="+mn-ea"/>
              <a:cs typeface="+mn-cs"/>
            </a:endParaRPr>
          </a:p>
        </p:txBody>
      </p:sp>
      <p:pic>
        <p:nvPicPr>
          <p:cNvPr id="13314" name="Picture 2" descr="52368048. sx318 sy475 ">
            <a:extLst>
              <a:ext uri="{FF2B5EF4-FFF2-40B4-BE49-F238E27FC236}">
                <a16:creationId xmlns:a16="http://schemas.microsoft.com/office/drawing/2014/main" id="{EB879C58-1F12-40D5-B0BF-B8DD003BB12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54" r="3514"/>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txBox="1">
            <a:spLocks noGrp="1"/>
          </p:cNvSpPr>
          <p:nvPr>
            <p:ph type="title"/>
          </p:nvPr>
        </p:nvSpPr>
        <p:spPr>
          <a:xfrm>
            <a:off x="5908974" y="365125"/>
            <a:ext cx="5444825" cy="1325563"/>
          </a:xfrm>
          <a:prstGeom prst="rect">
            <a:avLst/>
          </a:prstGeom>
          <a:noFill/>
          <a:ln>
            <a:noFill/>
          </a:ln>
        </p:spPr>
        <p:txBody>
          <a:bodyPr spcFirstLastPara="1" wrap="square" lIns="91425" tIns="45700" rIns="91425" bIns="45700" anchor="ctr" anchorCtr="0">
            <a:normAutofit fontScale="90000"/>
          </a:bodyPr>
          <a:lstStyle/>
          <a:p>
            <a:pPr marL="0" lvl="0" indent="0" rtl="0">
              <a:lnSpc>
                <a:spcPct val="90000"/>
              </a:lnSpc>
              <a:spcBef>
                <a:spcPts val="0"/>
              </a:spcBef>
              <a:spcAft>
                <a:spcPts val="0"/>
              </a:spcAft>
              <a:buClr>
                <a:schemeClr val="dk1"/>
              </a:buClr>
              <a:buSzPts val="4400"/>
              <a:buFont typeface="Calibri"/>
              <a:buNone/>
            </a:pPr>
            <a:r>
              <a:rPr lang="en-US" b="1" i="1" dirty="0"/>
              <a:t>Speak Up</a:t>
            </a:r>
            <a:br>
              <a:rPr lang="en-US" b="1" i="1" dirty="0"/>
            </a:br>
            <a:r>
              <a:rPr lang="en-US" dirty="0"/>
              <a:t>by Miranda Paul, ill. by Ebony Glenn</a:t>
            </a:r>
            <a:endParaRPr b="1" i="1" dirty="0"/>
          </a:p>
        </p:txBody>
      </p:sp>
      <p:sp>
        <p:nvSpPr>
          <p:cNvPr id="186" name="Google Shape;186;p15"/>
          <p:cNvSpPr txBox="1">
            <a:spLocks noGrp="1"/>
          </p:cNvSpPr>
          <p:nvPr>
            <p:ph sz="half" idx="1"/>
          </p:nvPr>
        </p:nvSpPr>
        <p:spPr>
          <a:xfrm>
            <a:off x="5908975" y="1844325"/>
            <a:ext cx="5444700" cy="4745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sz="2400" i="0" dirty="0">
                <a:solidFill>
                  <a:srgbClr val="181818"/>
                </a:solidFill>
                <a:effectLst/>
                <a:latin typeface="+mn-lt"/>
              </a:rPr>
              <a:t>This spirited, picture book celebrates diversity and encourages kids to speak up, unite with others, and take action when they see something that needs to be fixed. </a:t>
            </a:r>
            <a:r>
              <a:rPr lang="en-US" sz="2400" b="0" i="0" dirty="0">
                <a:solidFill>
                  <a:srgbClr val="181818"/>
                </a:solidFill>
                <a:effectLst/>
                <a:latin typeface="+mn-lt"/>
              </a:rPr>
              <a:t>Join a diverse group of kids on a busy school day as they discover so many different ways to speak up and make their voices heard! From shouting out gratitude for a special treat to challenging a rule that isn’t fair, these young students show that simple, everyday actions can help people and make the world a better place. –</a:t>
            </a:r>
            <a:r>
              <a:rPr lang="en-US" sz="2000" b="0" i="1" dirty="0">
                <a:solidFill>
                  <a:srgbClr val="181818"/>
                </a:solidFill>
                <a:effectLst/>
                <a:latin typeface="+mn-lt"/>
              </a:rPr>
              <a:t>from Goodreads</a:t>
            </a:r>
            <a:endParaRPr sz="2400" dirty="0">
              <a:solidFill>
                <a:srgbClr val="000000"/>
              </a:solidFill>
              <a:latin typeface="+mn-lt"/>
            </a:endParaRPr>
          </a:p>
        </p:txBody>
      </p:sp>
      <p:pic>
        <p:nvPicPr>
          <p:cNvPr id="14338" name="Picture 2" descr="45421826. sx318 ">
            <a:extLst>
              <a:ext uri="{FF2B5EF4-FFF2-40B4-BE49-F238E27FC236}">
                <a16:creationId xmlns:a16="http://schemas.microsoft.com/office/drawing/2014/main" id="{EC04FCD4-A83D-4308-9CA8-66062650B1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75" y="0"/>
            <a:ext cx="5637784"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6"/>
          <p:cNvSpPr txBox="1">
            <a:spLocks noGrp="1"/>
          </p:cNvSpPr>
          <p:nvPr>
            <p:ph type="title"/>
          </p:nvPr>
        </p:nvSpPr>
        <p:spPr>
          <a:xfrm>
            <a:off x="6203851" y="365125"/>
            <a:ext cx="5381373" cy="1325700"/>
          </a:xfrm>
          <a:prstGeom prst="rect">
            <a:avLst/>
          </a:prstGeom>
          <a:noFill/>
          <a:ln>
            <a:noFill/>
          </a:ln>
        </p:spPr>
        <p:txBody>
          <a:bodyPr spcFirstLastPara="1" wrap="square" lIns="91425" tIns="45700" rIns="91425" bIns="45700" anchor="ctr" anchorCtr="0">
            <a:normAutofit fontScale="90000"/>
          </a:bodyPr>
          <a:lstStyle/>
          <a:p>
            <a:pPr marL="0" lvl="0" indent="0" rtl="0">
              <a:lnSpc>
                <a:spcPct val="90000"/>
              </a:lnSpc>
              <a:spcBef>
                <a:spcPts val="0"/>
              </a:spcBef>
              <a:spcAft>
                <a:spcPts val="0"/>
              </a:spcAft>
              <a:buClr>
                <a:schemeClr val="dk1"/>
              </a:buClr>
              <a:buSzPts val="4400"/>
              <a:buFont typeface="Calibri"/>
              <a:buNone/>
            </a:pPr>
            <a:r>
              <a:rPr lang="en-US" sz="3200" b="1" i="1" dirty="0">
                <a:latin typeface="+mn-lt"/>
              </a:rPr>
              <a:t>Milo Imagines the World</a:t>
            </a:r>
            <a:br>
              <a:rPr lang="en-US" sz="3200" b="1" i="1" dirty="0">
                <a:latin typeface="+mn-lt"/>
              </a:rPr>
            </a:br>
            <a:r>
              <a:rPr lang="en-US" sz="3200" dirty="0">
                <a:latin typeface="+mn-lt"/>
              </a:rPr>
              <a:t>by Matt de la Pena, ill. by Christian Robinson</a:t>
            </a:r>
            <a:endParaRPr sz="3200" b="1" i="1" dirty="0">
              <a:latin typeface="+mn-lt"/>
            </a:endParaRPr>
          </a:p>
        </p:txBody>
      </p:sp>
      <p:sp>
        <p:nvSpPr>
          <p:cNvPr id="193" name="Google Shape;193;p16"/>
          <p:cNvSpPr txBox="1">
            <a:spLocks noGrp="1"/>
          </p:cNvSpPr>
          <p:nvPr>
            <p:ph sz="half" idx="1"/>
          </p:nvPr>
        </p:nvSpPr>
        <p:spPr>
          <a:xfrm>
            <a:off x="5902088" y="1905900"/>
            <a:ext cx="5971044" cy="49521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1000"/>
              </a:spcBef>
              <a:spcAft>
                <a:spcPts val="0"/>
              </a:spcAft>
              <a:buClr>
                <a:schemeClr val="dk1"/>
              </a:buClr>
              <a:buSzPts val="2800"/>
              <a:buNone/>
            </a:pPr>
            <a:r>
              <a:rPr lang="en-US" b="0" i="0" dirty="0">
                <a:solidFill>
                  <a:srgbClr val="181818"/>
                </a:solidFill>
                <a:effectLst/>
                <a:latin typeface="+mn-lt"/>
              </a:rPr>
              <a:t>Milo is on a long subway ride with his older sister. To pass the time, he studies the faces around him and makes pictures of their lives. There's the whiskered man with the crossword puzzle; Milo imagines him playing solitaire in a cluttered apartment full of pets. There's the wedding-dressed woman with a little dog peeking out of her handbag; Milo imagines her in a grand cathedral ceremony. And then there's the boy in the suit with the bright white sneakers; Milo imagines him arriving home to a castle with a drawbridge and a butler. But when the boy in the suit gets off on the same stop as Milo--walking the same path, going to the exact same place--Milo realizes that you can't really know anyone just by looking at them. –</a:t>
            </a:r>
            <a:r>
              <a:rPr lang="en-US" sz="2000" b="0" i="1" dirty="0">
                <a:solidFill>
                  <a:srgbClr val="181818"/>
                </a:solidFill>
                <a:effectLst/>
                <a:latin typeface="+mn-lt"/>
              </a:rPr>
              <a:t>from Goodreads</a:t>
            </a:r>
            <a:endParaRPr dirty="0">
              <a:latin typeface="+mn-lt"/>
            </a:endParaRPr>
          </a:p>
        </p:txBody>
      </p:sp>
      <p:pic>
        <p:nvPicPr>
          <p:cNvPr id="15362" name="Picture 2" descr="53398482. sx318 ">
            <a:extLst>
              <a:ext uri="{FF2B5EF4-FFF2-40B4-BE49-F238E27FC236}">
                <a16:creationId xmlns:a16="http://schemas.microsoft.com/office/drawing/2014/main" id="{A4790DDD-2293-4B26-B06A-B5F016A76D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1015"/>
            <a:ext cx="5902088" cy="65414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7"/>
          <p:cNvSpPr txBox="1">
            <a:spLocks noGrp="1"/>
          </p:cNvSpPr>
          <p:nvPr>
            <p:ph type="title"/>
          </p:nvPr>
        </p:nvSpPr>
        <p:spPr>
          <a:xfrm>
            <a:off x="4965429" y="179100"/>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dirty="0">
                <a:solidFill>
                  <a:schemeClr val="tx1"/>
                </a:solidFill>
                <a:latin typeface="+mj-lt"/>
                <a:ea typeface="+mj-ea"/>
                <a:cs typeface="+mj-cs"/>
              </a:rPr>
              <a:t>Old Rock (Is Not Boring)</a:t>
            </a:r>
            <a:br>
              <a:rPr lang="en-US" sz="3800" b="1" i="1" kern="1200" dirty="0">
                <a:solidFill>
                  <a:schemeClr val="tx1"/>
                </a:solidFill>
                <a:latin typeface="+mj-lt"/>
                <a:ea typeface="+mj-ea"/>
                <a:cs typeface="+mj-cs"/>
              </a:rPr>
            </a:br>
            <a:r>
              <a:rPr lang="en-US" sz="3800" kern="1200" dirty="0">
                <a:solidFill>
                  <a:schemeClr val="tx1"/>
                </a:solidFill>
                <a:latin typeface="+mj-lt"/>
                <a:ea typeface="+mj-ea"/>
                <a:cs typeface="+mj-cs"/>
              </a:rPr>
              <a:t>by Deb </a:t>
            </a:r>
            <a:r>
              <a:rPr lang="en-US" sz="3800" kern="1200" dirty="0" err="1">
                <a:solidFill>
                  <a:schemeClr val="tx1"/>
                </a:solidFill>
                <a:latin typeface="+mj-lt"/>
                <a:ea typeface="+mj-ea"/>
                <a:cs typeface="+mj-cs"/>
              </a:rPr>
              <a:t>Pilutti</a:t>
            </a:r>
            <a:endParaRPr lang="en-US" sz="3800" b="1" i="1" kern="1200" dirty="0">
              <a:solidFill>
                <a:schemeClr val="tx1"/>
              </a:solidFill>
              <a:latin typeface="+mj-lt"/>
              <a:ea typeface="+mj-ea"/>
              <a:cs typeface="+mj-cs"/>
            </a:endParaRPr>
          </a:p>
        </p:txBody>
      </p:sp>
      <p:sp>
        <p:nvSpPr>
          <p:cNvPr id="200" name="Google Shape;200;p17"/>
          <p:cNvSpPr txBox="1">
            <a:spLocks noGrp="1"/>
          </p:cNvSpPr>
          <p:nvPr>
            <p:ph sz="half" idx="1"/>
          </p:nvPr>
        </p:nvSpPr>
        <p:spPr>
          <a:xfrm>
            <a:off x="5120640" y="1855704"/>
            <a:ext cx="6431280" cy="4713908"/>
          </a:xfrm>
          <a:prstGeom prst="rect">
            <a:avLst/>
          </a:prstGeom>
        </p:spPr>
        <p:txBody>
          <a:bodyPr spcFirstLastPara="1" vert="horz" lIns="91440" tIns="45720" rIns="91440" bIns="45720" rtlCol="0" anchorCtr="0">
            <a:noAutofit/>
          </a:bodyPr>
          <a:lstStyle/>
          <a:p>
            <a:pPr marL="0" lvl="0" indent="0">
              <a:spcBef>
                <a:spcPts val="1000"/>
              </a:spcBef>
              <a:spcAft>
                <a:spcPts val="0"/>
              </a:spcAft>
              <a:buClr>
                <a:schemeClr val="dk1"/>
              </a:buClr>
              <a:buSzPts val="2800"/>
              <a:buNone/>
            </a:pPr>
            <a:r>
              <a:rPr lang="en-US" sz="2400" b="0" i="0" dirty="0">
                <a:solidFill>
                  <a:srgbClr val="181818"/>
                </a:solidFill>
                <a:effectLst/>
                <a:latin typeface="+mn-lt"/>
              </a:rPr>
              <a:t>Old Rock has been sitting in the same spot in the pine forest for as long as anyone can remember. Spotted Beetle, Tall Pine, and Hummingbird think just sitting there must be boring, but they are in for a wonderful surprise.</a:t>
            </a:r>
            <a:br>
              <a:rPr lang="en-US" sz="2400" dirty="0">
                <a:latin typeface="+mn-lt"/>
              </a:rPr>
            </a:br>
            <a:r>
              <a:rPr lang="en-US" sz="2400" b="0" i="0" dirty="0">
                <a:solidFill>
                  <a:srgbClr val="181818"/>
                </a:solidFill>
                <a:effectLst/>
                <a:latin typeface="+mn-lt"/>
              </a:rPr>
              <a:t>Fabulous tales of adventurous travel, exotic scenery, entertaining neighbors, and more from Old Rock's life prove it has been anything but boring. Great storytellers come in all shapes, sizes, and ages, and Old Rock's stories are sure to inspire questions that lead to wonderful conversations about the past and the natural world. –</a:t>
            </a:r>
            <a:r>
              <a:rPr lang="en-US" sz="2000" b="0" i="1" dirty="0">
                <a:solidFill>
                  <a:srgbClr val="181818"/>
                </a:solidFill>
                <a:effectLst/>
                <a:latin typeface="+mn-lt"/>
              </a:rPr>
              <a:t>from Goodreads</a:t>
            </a:r>
            <a:endParaRPr lang="en-US" sz="2400" kern="1200" dirty="0">
              <a:solidFill>
                <a:schemeClr val="tx1"/>
              </a:solidFill>
              <a:latin typeface="+mn-lt"/>
              <a:ea typeface="+mn-ea"/>
              <a:cs typeface="+mn-cs"/>
            </a:endParaRPr>
          </a:p>
        </p:txBody>
      </p:sp>
      <p:pic>
        <p:nvPicPr>
          <p:cNvPr id="16386" name="Picture 2" descr="40749393. sx318 ">
            <a:extLst>
              <a:ext uri="{FF2B5EF4-FFF2-40B4-BE49-F238E27FC236}">
                <a16:creationId xmlns:a16="http://schemas.microsoft.com/office/drawing/2014/main" id="{B1C52F59-0E34-443B-9B96-C5FF271953B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322" r="9993" b="1"/>
          <a:stretch/>
        </p:blipFill>
        <p:spPr bwMode="auto">
          <a:xfrm>
            <a:off x="20" y="10"/>
            <a:ext cx="4782995"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8"/>
          <p:cNvSpPr txBox="1">
            <a:spLocks noGrp="1"/>
          </p:cNvSpPr>
          <p:nvPr>
            <p:ph type="title"/>
          </p:nvPr>
        </p:nvSpPr>
        <p:spPr>
          <a:xfrm>
            <a:off x="4839286" y="629266"/>
            <a:ext cx="7352694"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3959"/>
            </a:pPr>
            <a:r>
              <a:rPr lang="en-US" sz="3400" b="1" i="1" kern="1200" dirty="0">
                <a:solidFill>
                  <a:schemeClr val="tx1"/>
                </a:solidFill>
                <a:latin typeface="+mj-lt"/>
                <a:ea typeface="+mj-ea"/>
                <a:cs typeface="+mj-cs"/>
              </a:rPr>
              <a:t>Rescuing Mrs. </a:t>
            </a:r>
            <a:r>
              <a:rPr lang="en-US" sz="3400" b="1" i="1" kern="1200" dirty="0" err="1">
                <a:solidFill>
                  <a:schemeClr val="tx1"/>
                </a:solidFill>
                <a:latin typeface="+mj-lt"/>
                <a:ea typeface="+mj-ea"/>
                <a:cs typeface="+mj-cs"/>
              </a:rPr>
              <a:t>Birdley</a:t>
            </a:r>
            <a:br>
              <a:rPr lang="en-US" sz="3400" b="1" i="1" kern="1200" dirty="0">
                <a:solidFill>
                  <a:schemeClr val="tx1"/>
                </a:solidFill>
                <a:latin typeface="+mj-lt"/>
                <a:ea typeface="+mj-ea"/>
                <a:cs typeface="+mj-cs"/>
              </a:rPr>
            </a:br>
            <a:r>
              <a:rPr lang="en-US" sz="3400" kern="1200" dirty="0">
                <a:solidFill>
                  <a:schemeClr val="tx1"/>
                </a:solidFill>
                <a:latin typeface="+mj-lt"/>
                <a:ea typeface="+mj-ea"/>
                <a:cs typeface="+mj-cs"/>
              </a:rPr>
              <a:t>by Aaron Reynolds, ill. by Emma Reynolds</a:t>
            </a:r>
            <a:endParaRPr lang="en-US" sz="3400" b="1" i="1" kern="1200" dirty="0">
              <a:solidFill>
                <a:schemeClr val="tx1"/>
              </a:solidFill>
              <a:latin typeface="+mj-lt"/>
              <a:ea typeface="+mj-ea"/>
              <a:cs typeface="+mj-cs"/>
            </a:endParaRPr>
          </a:p>
        </p:txBody>
      </p:sp>
      <p:sp>
        <p:nvSpPr>
          <p:cNvPr id="207" name="Google Shape;207;p18"/>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fontScale="70000" lnSpcReduction="20000"/>
          </a:bodyPr>
          <a:lstStyle/>
          <a:p>
            <a:pPr marL="0" lvl="0" indent="0">
              <a:spcBef>
                <a:spcPts val="1000"/>
              </a:spcBef>
              <a:spcAft>
                <a:spcPts val="0"/>
              </a:spcAft>
              <a:buClr>
                <a:schemeClr val="dk1"/>
              </a:buClr>
              <a:buSzPts val="2800"/>
              <a:buNone/>
            </a:pPr>
            <a:r>
              <a:rPr lang="en-US" sz="3300" b="0" i="0" dirty="0">
                <a:solidFill>
                  <a:srgbClr val="181818"/>
                </a:solidFill>
                <a:effectLst/>
                <a:latin typeface="+mn-lt"/>
              </a:rPr>
              <a:t>Miranda is an animal expert. Or at least, she watches a lot of Nature Joe. Nature Joe is incredible. He rescues animals, returning them to their natural habitat. Mrs. </a:t>
            </a:r>
            <a:r>
              <a:rPr lang="en-US" sz="3300" b="0" i="0" dirty="0" err="1">
                <a:solidFill>
                  <a:srgbClr val="181818"/>
                </a:solidFill>
                <a:effectLst/>
                <a:latin typeface="+mn-lt"/>
              </a:rPr>
              <a:t>Birdley</a:t>
            </a:r>
            <a:r>
              <a:rPr lang="en-US" sz="3300" b="0" i="0" dirty="0">
                <a:solidFill>
                  <a:srgbClr val="181818"/>
                </a:solidFill>
                <a:effectLst/>
                <a:latin typeface="+mn-lt"/>
              </a:rPr>
              <a:t> is a teacher. The natural habitat of a teacher is a classroom.</a:t>
            </a:r>
            <a:br>
              <a:rPr lang="en-US" sz="3300" dirty="0">
                <a:latin typeface="+mn-lt"/>
              </a:rPr>
            </a:br>
            <a:br>
              <a:rPr lang="en-US" sz="3300" dirty="0">
                <a:latin typeface="+mn-lt"/>
              </a:rPr>
            </a:br>
            <a:r>
              <a:rPr lang="en-US" sz="3300" b="0" i="0" dirty="0">
                <a:solidFill>
                  <a:srgbClr val="181818"/>
                </a:solidFill>
                <a:effectLst/>
                <a:latin typeface="+mn-lt"/>
              </a:rPr>
              <a:t>So when Mrs. </a:t>
            </a:r>
            <a:r>
              <a:rPr lang="en-US" sz="3300" b="0" i="0" dirty="0" err="1">
                <a:solidFill>
                  <a:srgbClr val="181818"/>
                </a:solidFill>
                <a:effectLst/>
                <a:latin typeface="+mn-lt"/>
              </a:rPr>
              <a:t>Birdley</a:t>
            </a:r>
            <a:r>
              <a:rPr lang="en-US" sz="3300" b="0" i="0" dirty="0">
                <a:solidFill>
                  <a:srgbClr val="181818"/>
                </a:solidFill>
                <a:effectLst/>
                <a:latin typeface="+mn-lt"/>
              </a:rPr>
              <a:t> escapes school and ends up wild, loose, and confused at the local grocery store, Miranda knows just what to do: she must use her brain, her guts, and her extensive knowledge of Nature Joe to rescue Mrs. </a:t>
            </a:r>
            <a:r>
              <a:rPr lang="en-US" sz="3300" b="0" i="0" dirty="0" err="1">
                <a:solidFill>
                  <a:srgbClr val="181818"/>
                </a:solidFill>
                <a:effectLst/>
                <a:latin typeface="+mn-lt"/>
              </a:rPr>
              <a:t>Birdley</a:t>
            </a:r>
            <a:r>
              <a:rPr lang="en-US" sz="3300" b="0" i="0" dirty="0">
                <a:solidFill>
                  <a:srgbClr val="181818"/>
                </a:solidFill>
                <a:effectLst/>
                <a:latin typeface="+mn-lt"/>
              </a:rPr>
              <a:t>—at any cost! </a:t>
            </a:r>
          </a:p>
          <a:p>
            <a:pPr marL="0" lvl="0" indent="0">
              <a:spcBef>
                <a:spcPts val="1000"/>
              </a:spcBef>
              <a:spcAft>
                <a:spcPts val="0"/>
              </a:spcAft>
              <a:buClr>
                <a:schemeClr val="dk1"/>
              </a:buClr>
              <a:buSzPts val="2800"/>
              <a:buNone/>
            </a:pPr>
            <a:r>
              <a:rPr lang="en-US" sz="2400" b="0" i="0" dirty="0">
                <a:solidFill>
                  <a:srgbClr val="181818"/>
                </a:solidFill>
                <a:effectLst/>
                <a:latin typeface="+mn-lt"/>
              </a:rPr>
              <a:t>–</a:t>
            </a:r>
            <a:r>
              <a:rPr lang="en-US" sz="2000" b="0" i="1" dirty="0">
                <a:solidFill>
                  <a:srgbClr val="181818"/>
                </a:solidFill>
                <a:effectLst/>
                <a:latin typeface="+mn-lt"/>
              </a:rPr>
              <a:t>from Goodreads</a:t>
            </a:r>
            <a:br>
              <a:rPr lang="en-US" sz="1600" dirty="0"/>
            </a:br>
            <a:endParaRPr lang="en-US" sz="2400" kern="1200" dirty="0">
              <a:solidFill>
                <a:schemeClr val="tx1"/>
              </a:solidFill>
              <a:latin typeface="+mn-lt"/>
              <a:ea typeface="+mn-ea"/>
              <a:cs typeface="+mn-cs"/>
            </a:endParaRPr>
          </a:p>
        </p:txBody>
      </p:sp>
      <p:pic>
        <p:nvPicPr>
          <p:cNvPr id="17410" name="Picture 2" descr="44496059. sx318 ">
            <a:extLst>
              <a:ext uri="{FF2B5EF4-FFF2-40B4-BE49-F238E27FC236}">
                <a16:creationId xmlns:a16="http://schemas.microsoft.com/office/drawing/2014/main" id="{6558A264-8B6A-4CAC-BCC3-B120829A44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355" r="17052"/>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9"/>
          <p:cNvSpPr txBox="1">
            <a:spLocks noGrp="1"/>
          </p:cNvSpPr>
          <p:nvPr>
            <p:ph type="title"/>
          </p:nvPr>
        </p:nvSpPr>
        <p:spPr>
          <a:xfrm>
            <a:off x="4965431" y="136897"/>
            <a:ext cx="6586491" cy="1410549"/>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dirty="0">
                <a:solidFill>
                  <a:schemeClr val="tx1"/>
                </a:solidFill>
                <a:latin typeface="+mj-lt"/>
                <a:ea typeface="+mj-ea"/>
                <a:cs typeface="+mj-cs"/>
              </a:rPr>
              <a:t>Mel Fell</a:t>
            </a:r>
            <a:br>
              <a:rPr lang="en-US" sz="3800" b="1" i="1" kern="1200" dirty="0">
                <a:solidFill>
                  <a:schemeClr val="tx1"/>
                </a:solidFill>
                <a:latin typeface="+mj-lt"/>
                <a:ea typeface="+mj-ea"/>
                <a:cs typeface="+mj-cs"/>
              </a:rPr>
            </a:br>
            <a:r>
              <a:rPr lang="en-US" sz="3800" kern="1200" dirty="0">
                <a:solidFill>
                  <a:schemeClr val="tx1"/>
                </a:solidFill>
                <a:latin typeface="+mj-lt"/>
                <a:ea typeface="+mj-ea"/>
                <a:cs typeface="+mj-cs"/>
              </a:rPr>
              <a:t>by Corey R. Tabor</a:t>
            </a:r>
            <a:endParaRPr lang="en-US" sz="3800" b="1" i="1" kern="1200" dirty="0">
              <a:solidFill>
                <a:schemeClr val="tx1"/>
              </a:solidFill>
              <a:latin typeface="+mj-lt"/>
              <a:ea typeface="+mj-ea"/>
              <a:cs typeface="+mj-cs"/>
            </a:endParaRPr>
          </a:p>
        </p:txBody>
      </p:sp>
      <p:sp>
        <p:nvSpPr>
          <p:cNvPr id="214" name="Google Shape;214;p19"/>
          <p:cNvSpPr txBox="1">
            <a:spLocks noGrp="1"/>
          </p:cNvSpPr>
          <p:nvPr>
            <p:ph sz="half" idx="1"/>
          </p:nvPr>
        </p:nvSpPr>
        <p:spPr>
          <a:xfrm>
            <a:off x="4965431" y="1547446"/>
            <a:ext cx="6586489" cy="5050302"/>
          </a:xfrm>
          <a:prstGeom prst="rect">
            <a:avLst/>
          </a:prstGeom>
        </p:spPr>
        <p:txBody>
          <a:bodyPr spcFirstLastPara="1" vert="horz" lIns="91440" tIns="45720" rIns="91440" bIns="45720" rtlCol="0" anchorCtr="0">
            <a:normAutofit lnSpcReduction="10000"/>
          </a:bodyPr>
          <a:lstStyle/>
          <a:p>
            <a:pPr marL="0" lvl="0" indent="0">
              <a:spcBef>
                <a:spcPts val="1000"/>
              </a:spcBef>
              <a:spcAft>
                <a:spcPts val="0"/>
              </a:spcAft>
              <a:buClr>
                <a:schemeClr val="dk1"/>
              </a:buClr>
              <a:buSzPts val="2800"/>
              <a:buNone/>
            </a:pPr>
            <a:r>
              <a:rPr lang="en-US" sz="2200" b="0" i="0" dirty="0">
                <a:solidFill>
                  <a:srgbClr val="181818"/>
                </a:solidFill>
                <a:effectLst/>
                <a:latin typeface="+mn-lt"/>
              </a:rPr>
              <a:t>A charming and innovative tale--starring an adorable, brave kingfisher--about self-confidence and taking a leap of faith.</a:t>
            </a:r>
            <a:br>
              <a:rPr lang="en-US" sz="2200" dirty="0">
                <a:latin typeface="+mn-lt"/>
              </a:rPr>
            </a:br>
            <a:r>
              <a:rPr lang="en-US" sz="2200" b="0" i="0" dirty="0">
                <a:solidFill>
                  <a:srgbClr val="181818"/>
                </a:solidFill>
                <a:effectLst/>
                <a:latin typeface="+mn-lt"/>
              </a:rPr>
              <a:t>Sometimes, you might fall</a:t>
            </a:r>
            <a:br>
              <a:rPr lang="en-US" sz="2200" dirty="0">
                <a:latin typeface="+mn-lt"/>
              </a:rPr>
            </a:br>
            <a:r>
              <a:rPr lang="en-US" sz="2200" b="0" i="0" dirty="0">
                <a:solidFill>
                  <a:srgbClr val="181818"/>
                </a:solidFill>
                <a:effectLst/>
                <a:latin typeface="+mn-lt"/>
              </a:rPr>
              <a:t>down,</a:t>
            </a:r>
            <a:br>
              <a:rPr lang="en-US" sz="2200" dirty="0">
                <a:latin typeface="+mn-lt"/>
              </a:rPr>
            </a:br>
            <a:br>
              <a:rPr lang="en-US" sz="2200" dirty="0">
                <a:latin typeface="+mn-lt"/>
              </a:rPr>
            </a:br>
            <a:r>
              <a:rPr lang="en-US" sz="2200" b="0" i="0" dirty="0">
                <a:solidFill>
                  <a:srgbClr val="181818"/>
                </a:solidFill>
                <a:effectLst/>
                <a:latin typeface="+mn-lt"/>
              </a:rPr>
              <a:t>down,</a:t>
            </a:r>
            <a:br>
              <a:rPr lang="en-US" sz="2200" dirty="0">
                <a:latin typeface="+mn-lt"/>
              </a:rPr>
            </a:br>
            <a:br>
              <a:rPr lang="en-US" sz="2200" dirty="0">
                <a:latin typeface="+mn-lt"/>
              </a:rPr>
            </a:br>
            <a:r>
              <a:rPr lang="en-US" sz="2200" b="0" i="0" dirty="0">
                <a:solidFill>
                  <a:srgbClr val="181818"/>
                </a:solidFill>
                <a:effectLst/>
                <a:latin typeface="+mn-lt"/>
              </a:rPr>
              <a:t>down,</a:t>
            </a:r>
            <a:br>
              <a:rPr lang="en-US" sz="2200" dirty="0">
                <a:latin typeface="+mn-lt"/>
              </a:rPr>
            </a:br>
            <a:br>
              <a:rPr lang="en-US" sz="2200" dirty="0">
                <a:latin typeface="+mn-lt"/>
              </a:rPr>
            </a:br>
            <a:r>
              <a:rPr lang="en-US" sz="2200" b="0" i="0" dirty="0">
                <a:solidFill>
                  <a:srgbClr val="181818"/>
                </a:solidFill>
                <a:effectLst/>
                <a:latin typeface="+mn-lt"/>
              </a:rPr>
              <a:t>before you learn to fly</a:t>
            </a:r>
            <a:br>
              <a:rPr lang="en-US" sz="2200" dirty="0">
                <a:latin typeface="+mn-lt"/>
              </a:rPr>
            </a:br>
            <a:r>
              <a:rPr lang="en-US" sz="2200" b="0" i="0" dirty="0">
                <a:solidFill>
                  <a:srgbClr val="181818"/>
                </a:solidFill>
                <a:effectLst/>
                <a:latin typeface="+mn-lt"/>
              </a:rPr>
              <a:t>up,</a:t>
            </a:r>
            <a:br>
              <a:rPr lang="en-US" sz="2200" dirty="0">
                <a:latin typeface="+mn-lt"/>
              </a:rPr>
            </a:br>
            <a:br>
              <a:rPr lang="en-US" sz="2200" dirty="0">
                <a:latin typeface="+mn-lt"/>
              </a:rPr>
            </a:br>
            <a:r>
              <a:rPr lang="en-US" sz="2200" b="0" i="0" dirty="0">
                <a:solidFill>
                  <a:srgbClr val="181818"/>
                </a:solidFill>
                <a:effectLst/>
                <a:latin typeface="+mn-lt"/>
              </a:rPr>
              <a:t>up,</a:t>
            </a:r>
            <a:br>
              <a:rPr lang="en-US" sz="2200" dirty="0">
                <a:latin typeface="+mn-lt"/>
              </a:rPr>
            </a:br>
            <a:br>
              <a:rPr lang="en-US" sz="2200" dirty="0">
                <a:latin typeface="+mn-lt"/>
              </a:rPr>
            </a:br>
            <a:r>
              <a:rPr lang="en-US" sz="2200" b="0" i="0" dirty="0">
                <a:solidFill>
                  <a:srgbClr val="181818"/>
                </a:solidFill>
                <a:effectLst/>
                <a:latin typeface="+mn-lt"/>
              </a:rPr>
              <a:t>up…</a:t>
            </a:r>
            <a:br>
              <a:rPr lang="en-US" sz="2200" dirty="0"/>
            </a:br>
            <a:br>
              <a:rPr lang="en-US" sz="1400" dirty="0"/>
            </a:br>
            <a:endParaRPr lang="en-US" sz="2000" kern="1200" dirty="0">
              <a:solidFill>
                <a:schemeClr val="tx1"/>
              </a:solidFill>
              <a:latin typeface="+mn-lt"/>
              <a:ea typeface="+mn-ea"/>
              <a:cs typeface="+mn-cs"/>
            </a:endParaRPr>
          </a:p>
        </p:txBody>
      </p:sp>
      <p:pic>
        <p:nvPicPr>
          <p:cNvPr id="18434" name="Picture 2" descr="53327848. sx318 ">
            <a:extLst>
              <a:ext uri="{FF2B5EF4-FFF2-40B4-BE49-F238E27FC236}">
                <a16:creationId xmlns:a16="http://schemas.microsoft.com/office/drawing/2014/main" id="{5D3478E5-1169-46AF-9270-EE4B224A96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215" r="23370"/>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dirty="0">
                <a:solidFill>
                  <a:schemeClr val="tx1"/>
                </a:solidFill>
                <a:latin typeface="+mj-lt"/>
                <a:ea typeface="+mj-ea"/>
                <a:cs typeface="+mj-cs"/>
              </a:rPr>
              <a:t>I Am Every Good Thing</a:t>
            </a:r>
            <a:br>
              <a:rPr lang="en-US" sz="3800" b="1" i="1" kern="1200" dirty="0">
                <a:solidFill>
                  <a:schemeClr val="tx1"/>
                </a:solidFill>
                <a:latin typeface="+mj-lt"/>
                <a:ea typeface="+mj-ea"/>
                <a:cs typeface="+mj-cs"/>
                <a:sym typeface="Calibri"/>
              </a:rPr>
            </a:br>
            <a:r>
              <a:rPr lang="en-US" sz="3800" kern="1200" dirty="0">
                <a:solidFill>
                  <a:schemeClr val="tx1"/>
                </a:solidFill>
                <a:latin typeface="+mj-lt"/>
                <a:ea typeface="+mj-ea"/>
                <a:cs typeface="+mj-cs"/>
                <a:sym typeface="Calibri"/>
              </a:rPr>
              <a:t>by </a:t>
            </a:r>
            <a:r>
              <a:rPr lang="en-US" sz="3800" kern="1200" dirty="0">
                <a:solidFill>
                  <a:schemeClr val="tx1"/>
                </a:solidFill>
                <a:latin typeface="+mj-lt"/>
                <a:ea typeface="+mj-ea"/>
                <a:cs typeface="+mj-cs"/>
              </a:rPr>
              <a:t>Derrick Barnes; ill. by Gordon C. James</a:t>
            </a:r>
            <a:endParaRPr lang="en-US" sz="3800" b="1" kern="1200" dirty="0">
              <a:solidFill>
                <a:schemeClr val="tx1"/>
              </a:solidFill>
              <a:latin typeface="+mj-lt"/>
              <a:ea typeface="+mj-ea"/>
              <a:cs typeface="+mj-cs"/>
              <a:sym typeface="Calibri"/>
            </a:endParaRPr>
          </a:p>
        </p:txBody>
      </p:sp>
      <p:sp>
        <p:nvSpPr>
          <p:cNvPr id="95" name="Google Shape;95;p2"/>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228600">
              <a:spcBef>
                <a:spcPts val="1000"/>
              </a:spcBef>
              <a:spcAft>
                <a:spcPts val="0"/>
              </a:spcAft>
              <a:buClr>
                <a:schemeClr val="dk1"/>
              </a:buClr>
              <a:buSzPts val="2800"/>
              <a:buFont typeface="Arial" panose="020B0604020202020204" pitchFamily="34" charset="0"/>
              <a:buChar char="•"/>
            </a:pPr>
            <a:r>
              <a:rPr lang="en-US" sz="2200" b="0" i="0" kern="1200" dirty="0">
                <a:solidFill>
                  <a:schemeClr val="tx1"/>
                </a:solidFill>
                <a:effectLst/>
                <a:latin typeface="+mn-lt"/>
                <a:ea typeface="+mn-ea"/>
                <a:cs typeface="+mn-cs"/>
              </a:rPr>
              <a:t>The confident Black narrator of this book is proud of everything that makes him who he is. He's got big plans, and no doubt he'll see them through--as he's creative, adventurous, smart, funny, and a good friend. Sometimes he falls, but he always gets back up. And other times he's afraid, because he's so often misunderstood and called what he is not. So slow down and really look and listen, when somebody tells you--and shows you--who they are. There are superheroes in our midst! –</a:t>
            </a:r>
            <a:r>
              <a:rPr lang="en-US" sz="2200" b="0" i="1" kern="1200" dirty="0">
                <a:solidFill>
                  <a:schemeClr val="tx1"/>
                </a:solidFill>
                <a:effectLst/>
                <a:latin typeface="+mn-lt"/>
                <a:ea typeface="+mn-ea"/>
                <a:cs typeface="+mn-cs"/>
              </a:rPr>
              <a:t>from Goodreads</a:t>
            </a:r>
            <a:endParaRPr lang="en-US" sz="2200" i="1" kern="1200" dirty="0">
              <a:solidFill>
                <a:schemeClr val="tx1"/>
              </a:solidFill>
              <a:latin typeface="+mn-lt"/>
              <a:ea typeface="+mn-ea"/>
              <a:cs typeface="+mn-cs"/>
            </a:endParaRPr>
          </a:p>
          <a:p>
            <a:pPr marL="0" lvl="0" indent="-228600">
              <a:spcBef>
                <a:spcPts val="1000"/>
              </a:spcBef>
              <a:spcAft>
                <a:spcPts val="0"/>
              </a:spcAft>
              <a:buClr>
                <a:schemeClr val="dk1"/>
              </a:buClr>
              <a:buSzPts val="2800"/>
              <a:buFont typeface="Arial" panose="020B0604020202020204" pitchFamily="34" charset="0"/>
              <a:buChar char="•"/>
            </a:pPr>
            <a:endParaRPr lang="en-US" sz="2200" kern="1200" dirty="0">
              <a:solidFill>
                <a:schemeClr val="tx1"/>
              </a:solidFill>
              <a:latin typeface="+mn-lt"/>
              <a:ea typeface="+mn-ea"/>
              <a:cs typeface="+mn-cs"/>
            </a:endParaRPr>
          </a:p>
          <a:p>
            <a:pPr marL="0" lvl="0" indent="-228600">
              <a:spcBef>
                <a:spcPts val="1000"/>
              </a:spcBef>
              <a:spcAft>
                <a:spcPts val="0"/>
              </a:spcAft>
              <a:buClr>
                <a:schemeClr val="dk1"/>
              </a:buClr>
              <a:buSzPts val="2800"/>
              <a:buFont typeface="Arial" panose="020B0604020202020204" pitchFamily="34" charset="0"/>
              <a:buChar char="•"/>
            </a:pPr>
            <a:endParaRPr lang="en-US" sz="2200" kern="1200" dirty="0">
              <a:solidFill>
                <a:schemeClr val="tx1"/>
              </a:solidFill>
              <a:latin typeface="+mn-lt"/>
              <a:ea typeface="+mn-ea"/>
              <a:cs typeface="+mn-cs"/>
            </a:endParaRPr>
          </a:p>
        </p:txBody>
      </p:sp>
      <p:pic>
        <p:nvPicPr>
          <p:cNvPr id="1026" name="Picture 2" descr="49024173">
            <a:extLst>
              <a:ext uri="{FF2B5EF4-FFF2-40B4-BE49-F238E27FC236}">
                <a16:creationId xmlns:a16="http://schemas.microsoft.com/office/drawing/2014/main" id="{BF9BDFC3-DCFA-4D82-93EE-F6C4A84639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063"/>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0"/>
          <p:cNvSpPr txBox="1">
            <a:spLocks noGrp="1"/>
          </p:cNvSpPr>
          <p:nvPr>
            <p:ph type="title"/>
          </p:nvPr>
        </p:nvSpPr>
        <p:spPr>
          <a:xfrm>
            <a:off x="4965430" y="629267"/>
            <a:ext cx="6949905" cy="1269872"/>
          </a:xfrm>
          <a:prstGeom prst="rect">
            <a:avLst/>
          </a:prstGeom>
        </p:spPr>
        <p:txBody>
          <a:bodyPr spcFirstLastPara="1" vert="horz" lIns="91440" tIns="45720" rIns="91440" bIns="45720" rtlCol="0" anchor="ctr" anchorCtr="0">
            <a:noAutofit/>
          </a:bodyPr>
          <a:lstStyle/>
          <a:p>
            <a:pPr marL="0" lvl="0" indent="0">
              <a:spcBef>
                <a:spcPct val="0"/>
              </a:spcBef>
              <a:spcAft>
                <a:spcPts val="0"/>
              </a:spcAft>
              <a:buClr>
                <a:schemeClr val="dk1"/>
              </a:buClr>
              <a:buSzPts val="3959"/>
            </a:pPr>
            <a:r>
              <a:rPr lang="en-US" sz="3100" b="1" i="1" kern="1200" dirty="0">
                <a:solidFill>
                  <a:schemeClr val="tx1"/>
                </a:solidFill>
                <a:latin typeface="+mj-lt"/>
                <a:ea typeface="+mj-ea"/>
                <a:cs typeface="+mj-cs"/>
              </a:rPr>
              <a:t>There Is a Rainbow</a:t>
            </a:r>
            <a:br>
              <a:rPr lang="en-US" sz="3100" b="1" i="1" kern="1200" dirty="0">
                <a:solidFill>
                  <a:schemeClr val="tx1"/>
                </a:solidFill>
                <a:latin typeface="+mj-lt"/>
                <a:ea typeface="+mj-ea"/>
                <a:cs typeface="+mj-cs"/>
              </a:rPr>
            </a:br>
            <a:r>
              <a:rPr lang="en-US" sz="3100" kern="1200" dirty="0">
                <a:solidFill>
                  <a:schemeClr val="tx1"/>
                </a:solidFill>
                <a:latin typeface="+mj-lt"/>
                <a:ea typeface="+mj-ea"/>
                <a:cs typeface="+mj-cs"/>
              </a:rPr>
              <a:t>by Theresa Trinder, ill. by Grant Snider</a:t>
            </a:r>
            <a:endParaRPr lang="en-US" sz="3100" b="1" i="1" kern="1200" dirty="0">
              <a:solidFill>
                <a:schemeClr val="tx1"/>
              </a:solidFill>
              <a:latin typeface="+mj-lt"/>
              <a:ea typeface="+mj-ea"/>
              <a:cs typeface="+mj-cs"/>
            </a:endParaRPr>
          </a:p>
        </p:txBody>
      </p:sp>
      <p:sp>
        <p:nvSpPr>
          <p:cNvPr id="221" name="Google Shape;221;p20"/>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fontScale="92500" lnSpcReduction="10000"/>
          </a:bodyPr>
          <a:lstStyle/>
          <a:p>
            <a:pPr marL="0" lvl="0" indent="0">
              <a:spcBef>
                <a:spcPts val="1000"/>
              </a:spcBef>
              <a:spcAft>
                <a:spcPts val="0"/>
              </a:spcAft>
              <a:buClr>
                <a:schemeClr val="dk1"/>
              </a:buClr>
              <a:buSzPts val="2380"/>
              <a:buNone/>
            </a:pPr>
            <a:r>
              <a:rPr lang="en-US" sz="2400" b="0" i="0" dirty="0">
                <a:solidFill>
                  <a:srgbClr val="181818"/>
                </a:solidFill>
                <a:effectLst/>
                <a:latin typeface="+mn-lt"/>
              </a:rPr>
              <a:t>Sometimes we are separated by distance, sometimes by the way we feel. Even though the world is full of barriers that can make us feel unconnected, we are all just on one end of a rainbow. Connected by all that color and light, there is always something, or someone, waiting for us on the other side.</a:t>
            </a:r>
            <a:br>
              <a:rPr lang="en-US" sz="2400" dirty="0">
                <a:latin typeface="+mn-lt"/>
              </a:rPr>
            </a:br>
            <a:br>
              <a:rPr lang="en-US" sz="2400" dirty="0">
                <a:latin typeface="+mn-lt"/>
              </a:rPr>
            </a:br>
            <a:r>
              <a:rPr lang="en-US" sz="2400" b="0" i="0" dirty="0">
                <a:solidFill>
                  <a:srgbClr val="181818"/>
                </a:solidFill>
                <a:effectLst/>
                <a:latin typeface="+mn-lt"/>
              </a:rPr>
              <a:t>Poetically told with an uplifting message for some of life's most difficult moments, this book encourages readers to look past their immediate surroundings and find comfort, community, and inner courage—all are closer than we might think.</a:t>
            </a:r>
            <a:br>
              <a:rPr lang="en-US" sz="1400" dirty="0"/>
            </a:br>
            <a:r>
              <a:rPr lang="en-US" sz="1800" i="1" dirty="0">
                <a:latin typeface="+mn-lt"/>
              </a:rPr>
              <a:t>--from Goodreads</a:t>
            </a:r>
            <a:endParaRPr lang="en-US" sz="1900" kern="1200" dirty="0">
              <a:solidFill>
                <a:schemeClr val="tx1"/>
              </a:solidFill>
              <a:latin typeface="+mn-lt"/>
              <a:ea typeface="+mn-ea"/>
              <a:cs typeface="+mn-cs"/>
            </a:endParaRPr>
          </a:p>
        </p:txBody>
      </p:sp>
      <p:pic>
        <p:nvPicPr>
          <p:cNvPr id="19458" name="Picture 2" descr="55426421. sx318 ">
            <a:extLst>
              <a:ext uri="{FF2B5EF4-FFF2-40B4-BE49-F238E27FC236}">
                <a16:creationId xmlns:a16="http://schemas.microsoft.com/office/drawing/2014/main" id="{6BA9FBE9-80BE-4AFC-80F5-4381A28158D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966" r="21504" b="2"/>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1"/>
          <p:cNvSpPr txBox="1">
            <a:spLocks noGrp="1"/>
          </p:cNvSpPr>
          <p:nvPr>
            <p:ph type="title"/>
          </p:nvPr>
        </p:nvSpPr>
        <p:spPr>
          <a:xfrm>
            <a:off x="6096000" y="365125"/>
            <a:ext cx="5443501"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dk1"/>
              </a:buClr>
              <a:buSzPts val="4400"/>
              <a:buFont typeface="Calibri"/>
              <a:buNone/>
            </a:pPr>
            <a:r>
              <a:rPr lang="en-US" b="1" i="1" dirty="0"/>
              <a:t>The Blue House</a:t>
            </a:r>
            <a:br>
              <a:rPr lang="en-US" b="1" i="1" dirty="0"/>
            </a:br>
            <a:r>
              <a:rPr lang="en-US" dirty="0"/>
              <a:t>by Phoebe Wahl</a:t>
            </a:r>
            <a:endParaRPr b="1" i="1" dirty="0"/>
          </a:p>
        </p:txBody>
      </p:sp>
      <p:sp>
        <p:nvSpPr>
          <p:cNvPr id="228" name="Google Shape;228;p21"/>
          <p:cNvSpPr txBox="1">
            <a:spLocks noGrp="1"/>
          </p:cNvSpPr>
          <p:nvPr>
            <p:ph sz="half" idx="1"/>
          </p:nvPr>
        </p:nvSpPr>
        <p:spPr>
          <a:xfrm>
            <a:off x="6096000" y="1943375"/>
            <a:ext cx="5443500" cy="45495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None/>
            </a:pPr>
            <a:r>
              <a:rPr lang="en-US" sz="2300" b="0" i="0" dirty="0">
                <a:solidFill>
                  <a:srgbClr val="181818"/>
                </a:solidFill>
                <a:effectLst/>
                <a:latin typeface="+mn-lt"/>
              </a:rPr>
              <a:t>For as long as he can remember, Leo has lived in the blue house with his dad, but lately the neighborhood is changing. People are leaving, houses are being knocked down and shiny new buildings are going up in their place. When Leo and his dad are forced to leave, they aren't happy about it. They howl and rage and dance out their feelings. When the time comes, they leave the blue house behind--there was never any choice, not really--but little by little, they find a way to keep its memory alive in their new home. –</a:t>
            </a:r>
            <a:r>
              <a:rPr lang="en-US" sz="2000" b="0" i="1" dirty="0">
                <a:solidFill>
                  <a:srgbClr val="181818"/>
                </a:solidFill>
                <a:effectLst/>
                <a:latin typeface="+mn-lt"/>
              </a:rPr>
              <a:t>from Goodreads</a:t>
            </a:r>
            <a:endParaRPr sz="2300" dirty="0">
              <a:solidFill>
                <a:srgbClr val="000000"/>
              </a:solidFill>
              <a:latin typeface="+mn-lt"/>
            </a:endParaRPr>
          </a:p>
        </p:txBody>
      </p:sp>
      <p:pic>
        <p:nvPicPr>
          <p:cNvPr id="20482" name="Picture 2" descr="48945761. sx318 ">
            <a:extLst>
              <a:ext uri="{FF2B5EF4-FFF2-40B4-BE49-F238E27FC236}">
                <a16:creationId xmlns:a16="http://schemas.microsoft.com/office/drawing/2014/main" id="{1FF0D9E8-5AC5-434B-ADDA-ADB65B3AB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 y="0"/>
            <a:ext cx="5755078"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5000" b="1" i="1" kern="1200">
                <a:solidFill>
                  <a:schemeClr val="tx1"/>
                </a:solidFill>
                <a:latin typeface="+mj-lt"/>
                <a:ea typeface="+mj-ea"/>
                <a:cs typeface="+mj-cs"/>
              </a:rPr>
              <a:t>If You Come to Earth </a:t>
            </a:r>
            <a:br>
              <a:rPr lang="en-US" sz="5000" b="1" i="1" kern="1200">
                <a:solidFill>
                  <a:schemeClr val="tx1"/>
                </a:solidFill>
                <a:latin typeface="+mj-lt"/>
                <a:ea typeface="+mj-ea"/>
                <a:cs typeface="+mj-cs"/>
              </a:rPr>
            </a:br>
            <a:r>
              <a:rPr lang="en-US" sz="5000" kern="1200">
                <a:solidFill>
                  <a:schemeClr val="tx1"/>
                </a:solidFill>
                <a:latin typeface="+mj-lt"/>
                <a:ea typeface="+mj-ea"/>
                <a:cs typeface="+mj-cs"/>
              </a:rPr>
              <a:t>by Sophie Blackall</a:t>
            </a:r>
            <a:endParaRPr lang="en-US" sz="5000" b="1" i="1" kern="1200">
              <a:solidFill>
                <a:schemeClr val="tx1"/>
              </a:solidFill>
              <a:latin typeface="+mj-lt"/>
              <a:ea typeface="+mj-ea"/>
              <a:cs typeface="+mj-cs"/>
            </a:endParaRPr>
          </a:p>
        </p:txBody>
      </p:sp>
      <p:sp>
        <p:nvSpPr>
          <p:cNvPr id="102" name="Google Shape;102;p3"/>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228600">
              <a:spcBef>
                <a:spcPts val="1000"/>
              </a:spcBef>
              <a:spcAft>
                <a:spcPts val="0"/>
              </a:spcAft>
              <a:buClr>
                <a:schemeClr val="dk1"/>
              </a:buClr>
              <a:buSzPts val="1100"/>
              <a:buFont typeface="Arial" panose="020B0604020202020204" pitchFamily="34" charset="0"/>
              <a:buChar char="•"/>
            </a:pPr>
            <a:r>
              <a:rPr lang="en-US" sz="2200" i="1" kern="1200" dirty="0">
                <a:solidFill>
                  <a:schemeClr val="tx1"/>
                </a:solidFill>
                <a:effectLst/>
                <a:latin typeface="+mn-lt"/>
                <a:ea typeface="+mn-ea"/>
                <a:cs typeface="+mn-cs"/>
              </a:rPr>
              <a:t>If You Come to Earth </a:t>
            </a:r>
            <a:r>
              <a:rPr lang="en-US" sz="2200" i="0" kern="1200" dirty="0">
                <a:solidFill>
                  <a:schemeClr val="tx1"/>
                </a:solidFill>
                <a:effectLst/>
                <a:latin typeface="+mn-lt"/>
                <a:ea typeface="+mn-ea"/>
                <a:cs typeface="+mn-cs"/>
              </a:rPr>
              <a:t>is a glorious guide to our home planet, and a call for us to take care of both Earth and each other.</a:t>
            </a:r>
            <a:br>
              <a:rPr lang="en-US" sz="2200" kern="1200" dirty="0">
                <a:solidFill>
                  <a:schemeClr val="tx1"/>
                </a:solidFill>
                <a:latin typeface="+mn-lt"/>
                <a:ea typeface="+mn-ea"/>
                <a:cs typeface="+mn-cs"/>
              </a:rPr>
            </a:br>
            <a:br>
              <a:rPr lang="en-US" sz="2200" kern="1200" dirty="0">
                <a:solidFill>
                  <a:schemeClr val="tx1"/>
                </a:solidFill>
                <a:latin typeface="+mn-lt"/>
                <a:ea typeface="+mn-ea"/>
                <a:cs typeface="+mn-cs"/>
              </a:rPr>
            </a:br>
            <a:r>
              <a:rPr lang="en-US" sz="2200" kern="1200" dirty="0">
                <a:solidFill>
                  <a:schemeClr val="tx1"/>
                </a:solidFill>
                <a:latin typeface="+mn-lt"/>
                <a:ea typeface="+mn-ea"/>
                <a:cs typeface="+mn-cs"/>
              </a:rPr>
              <a:t>I</a:t>
            </a:r>
            <a:r>
              <a:rPr lang="en-US" sz="2200" i="0" kern="1200" dirty="0">
                <a:solidFill>
                  <a:schemeClr val="tx1"/>
                </a:solidFill>
                <a:effectLst/>
                <a:latin typeface="+mn-lt"/>
                <a:ea typeface="+mn-ea"/>
                <a:cs typeface="+mn-cs"/>
              </a:rPr>
              <a:t>nspired by the thousands of children </a:t>
            </a:r>
            <a:r>
              <a:rPr lang="en-US" sz="2200" b="0" i="0" kern="1200" dirty="0">
                <a:solidFill>
                  <a:schemeClr val="tx1"/>
                </a:solidFill>
                <a:effectLst/>
                <a:latin typeface="+mn-lt"/>
                <a:ea typeface="+mn-ea"/>
                <a:cs typeface="+mn-cs"/>
              </a:rPr>
              <a:t>Sophie Blackall has met during her travels around the world in support of UNICEF and Save the Children, this funny and touching story about a curious and imaginative child carries the important message about the need to care for the earth and each other. </a:t>
            </a:r>
            <a:r>
              <a:rPr lang="en-US" sz="2000" b="0" i="0" kern="1200" dirty="0">
                <a:solidFill>
                  <a:schemeClr val="tx1"/>
                </a:solidFill>
                <a:effectLst/>
                <a:latin typeface="+mn-lt"/>
                <a:ea typeface="+mn-ea"/>
                <a:cs typeface="+mn-cs"/>
              </a:rPr>
              <a:t>–</a:t>
            </a:r>
            <a:r>
              <a:rPr lang="en-US" sz="2000" b="0" i="1" kern="1200" dirty="0">
                <a:solidFill>
                  <a:schemeClr val="tx1"/>
                </a:solidFill>
                <a:effectLst/>
                <a:latin typeface="+mn-lt"/>
                <a:ea typeface="+mn-ea"/>
                <a:cs typeface="+mn-cs"/>
              </a:rPr>
              <a:t>from Goodreads</a:t>
            </a:r>
            <a:br>
              <a:rPr lang="en-US" sz="2000" kern="1200" dirty="0">
                <a:solidFill>
                  <a:schemeClr val="tx1"/>
                </a:solidFill>
                <a:latin typeface="+mn-lt"/>
                <a:ea typeface="+mn-ea"/>
                <a:cs typeface="+mn-cs"/>
              </a:rPr>
            </a:br>
            <a:br>
              <a:rPr lang="en-US" sz="2000" kern="1200" dirty="0">
                <a:solidFill>
                  <a:schemeClr val="tx1"/>
                </a:solidFill>
                <a:latin typeface="+mn-lt"/>
                <a:ea typeface="+mn-ea"/>
                <a:cs typeface="+mn-cs"/>
              </a:rPr>
            </a:br>
            <a:endParaRPr lang="en-US" sz="2000" kern="1200" dirty="0">
              <a:solidFill>
                <a:schemeClr val="tx1"/>
              </a:solidFill>
              <a:latin typeface="+mn-lt"/>
              <a:ea typeface="+mn-ea"/>
              <a:cs typeface="+mn-cs"/>
            </a:endParaRPr>
          </a:p>
        </p:txBody>
      </p:sp>
      <p:pic>
        <p:nvPicPr>
          <p:cNvPr id="2050" name="Picture 2" descr="50930390. sx318 ">
            <a:extLst>
              <a:ext uri="{FF2B5EF4-FFF2-40B4-BE49-F238E27FC236}">
                <a16:creationId xmlns:a16="http://schemas.microsoft.com/office/drawing/2014/main" id="{A0AD1106-B494-4BD4-AFF5-934108823C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06" r="6583"/>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2600" b="1" i="1" kern="1200">
                <a:solidFill>
                  <a:schemeClr val="tx1"/>
                </a:solidFill>
                <a:latin typeface="+mj-lt"/>
                <a:ea typeface="+mj-ea"/>
                <a:cs typeface="+mj-cs"/>
              </a:rPr>
              <a:t>The Voice that Won the Vote: How One Woman’s Words Made History</a:t>
            </a:r>
            <a:br>
              <a:rPr lang="en-US" sz="2600" b="1" i="1" kern="1200">
                <a:solidFill>
                  <a:schemeClr val="tx1"/>
                </a:solidFill>
                <a:latin typeface="+mj-lt"/>
                <a:ea typeface="+mj-ea"/>
                <a:cs typeface="+mj-cs"/>
              </a:rPr>
            </a:br>
            <a:r>
              <a:rPr lang="en-US" sz="2600" kern="1200">
                <a:solidFill>
                  <a:schemeClr val="tx1"/>
                </a:solidFill>
                <a:latin typeface="+mj-lt"/>
                <a:ea typeface="+mj-ea"/>
                <a:cs typeface="+mj-cs"/>
              </a:rPr>
              <a:t>by Elisa Boxer, ill. by Vivien Mildenberger</a:t>
            </a:r>
            <a:endParaRPr lang="en-US" sz="2600" b="1" kern="1200">
              <a:solidFill>
                <a:schemeClr val="tx1"/>
              </a:solidFill>
              <a:latin typeface="+mj-lt"/>
              <a:ea typeface="+mj-ea"/>
              <a:cs typeface="+mj-cs"/>
            </a:endParaRPr>
          </a:p>
        </p:txBody>
      </p:sp>
      <p:sp>
        <p:nvSpPr>
          <p:cNvPr id="109" name="Google Shape;109;p4"/>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0">
              <a:spcBef>
                <a:spcPts val="1000"/>
              </a:spcBef>
              <a:spcAft>
                <a:spcPts val="0"/>
              </a:spcAft>
              <a:buClr>
                <a:schemeClr val="dk1"/>
              </a:buClr>
              <a:buSzPts val="2590"/>
              <a:buNone/>
            </a:pPr>
            <a:r>
              <a:rPr lang="en-US" sz="2000" b="0" i="0" kern="1200" dirty="0">
                <a:solidFill>
                  <a:schemeClr val="tx1"/>
                </a:solidFill>
                <a:effectLst/>
                <a:latin typeface="+mn-lt"/>
                <a:ea typeface="+mn-ea"/>
                <a:cs typeface="+mn-cs"/>
              </a:rPr>
              <a:t>In August of 1920, women's suffrage in America came down to the Tennessee legislature approving ratification of the 19th amendment, giving all American women the right to vote. The historic moment came down to a single vote and the voter who tipped the scale toward equality did so because of a powerful letter his mother, </a:t>
            </a:r>
            <a:r>
              <a:rPr lang="en-US" sz="2000" b="0" i="0" kern="1200" dirty="0" err="1">
                <a:solidFill>
                  <a:schemeClr val="tx1"/>
                </a:solidFill>
                <a:effectLst/>
                <a:latin typeface="+mn-lt"/>
                <a:ea typeface="+mn-ea"/>
                <a:cs typeface="+mn-cs"/>
              </a:rPr>
              <a:t>Febb</a:t>
            </a:r>
            <a:r>
              <a:rPr lang="en-US" sz="2000" b="0" i="0" kern="1200" dirty="0">
                <a:solidFill>
                  <a:schemeClr val="tx1"/>
                </a:solidFill>
                <a:effectLst/>
                <a:latin typeface="+mn-lt"/>
                <a:ea typeface="+mn-ea"/>
                <a:cs typeface="+mn-cs"/>
              </a:rPr>
              <a:t> Burn, had written him urging him to "Vote for suffrage and don't forget to be a good boy." The Voice That Won the Vote is the story of </a:t>
            </a:r>
            <a:r>
              <a:rPr lang="en-US" sz="2000" b="0" i="0" kern="1200" dirty="0" err="1">
                <a:solidFill>
                  <a:schemeClr val="tx1"/>
                </a:solidFill>
                <a:effectLst/>
                <a:latin typeface="+mn-lt"/>
                <a:ea typeface="+mn-ea"/>
                <a:cs typeface="+mn-cs"/>
              </a:rPr>
              <a:t>Febb</a:t>
            </a:r>
            <a:r>
              <a:rPr lang="en-US" sz="2000" b="0" i="0" kern="1200" dirty="0">
                <a:solidFill>
                  <a:schemeClr val="tx1"/>
                </a:solidFill>
                <a:effectLst/>
                <a:latin typeface="+mn-lt"/>
                <a:ea typeface="+mn-ea"/>
                <a:cs typeface="+mn-cs"/>
              </a:rPr>
              <a:t>, her son Harry, and the letter than gave all American women a voice. –</a:t>
            </a:r>
            <a:r>
              <a:rPr lang="en-US" sz="2000" b="0" i="1" kern="1200" dirty="0">
                <a:solidFill>
                  <a:schemeClr val="tx1"/>
                </a:solidFill>
                <a:effectLst/>
                <a:latin typeface="+mn-lt"/>
                <a:ea typeface="+mn-ea"/>
                <a:cs typeface="+mn-cs"/>
              </a:rPr>
              <a:t>from Goodreads</a:t>
            </a:r>
            <a:endParaRPr lang="en-US" sz="2000" kern="1200" dirty="0">
              <a:solidFill>
                <a:schemeClr val="tx1"/>
              </a:solidFill>
              <a:latin typeface="+mn-lt"/>
              <a:ea typeface="+mn-ea"/>
              <a:cs typeface="+mn-cs"/>
            </a:endParaRPr>
          </a:p>
        </p:txBody>
      </p:sp>
      <p:pic>
        <p:nvPicPr>
          <p:cNvPr id="3074" name="Picture 2" descr="51009735. sx318 sy475 ">
            <a:extLst>
              <a:ext uri="{FF2B5EF4-FFF2-40B4-BE49-F238E27FC236}">
                <a16:creationId xmlns:a16="http://schemas.microsoft.com/office/drawing/2014/main" id="{A23B1DD4-CD70-411C-8D01-C83BA25F727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736" r="8004"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3800" b="1" i="1" kern="1200">
                <a:solidFill>
                  <a:schemeClr val="tx1"/>
                </a:solidFill>
                <a:latin typeface="+mj-lt"/>
                <a:ea typeface="+mj-ea"/>
                <a:cs typeface="+mj-cs"/>
              </a:rPr>
              <a:t>Oona</a:t>
            </a:r>
            <a:br>
              <a:rPr lang="en-US" sz="3800" b="1" i="1" kern="1200">
                <a:solidFill>
                  <a:schemeClr val="tx1"/>
                </a:solidFill>
                <a:latin typeface="+mj-lt"/>
                <a:ea typeface="+mj-ea"/>
                <a:cs typeface="+mj-cs"/>
              </a:rPr>
            </a:br>
            <a:r>
              <a:rPr lang="en-US" sz="3800" kern="1200">
                <a:solidFill>
                  <a:schemeClr val="tx1"/>
                </a:solidFill>
                <a:latin typeface="+mj-lt"/>
                <a:ea typeface="+mj-ea"/>
                <a:cs typeface="+mj-cs"/>
              </a:rPr>
              <a:t>by Kelly DiPucchio, illust. by Raissa Figueroa</a:t>
            </a:r>
            <a:endParaRPr lang="en-US" sz="3800" b="1" i="1" kern="1200">
              <a:solidFill>
                <a:schemeClr val="tx1"/>
              </a:solidFill>
              <a:latin typeface="+mj-lt"/>
              <a:ea typeface="+mj-ea"/>
              <a:cs typeface="+mj-cs"/>
            </a:endParaRPr>
          </a:p>
        </p:txBody>
      </p:sp>
      <p:sp>
        <p:nvSpPr>
          <p:cNvPr id="116" name="Google Shape;116;p5"/>
          <p:cNvSpPr txBox="1">
            <a:spLocks noGrp="1"/>
          </p:cNvSpPr>
          <p:nvPr>
            <p:ph sz="half" idx="1"/>
          </p:nvPr>
        </p:nvSpPr>
        <p:spPr>
          <a:xfrm>
            <a:off x="4965431" y="2438400"/>
            <a:ext cx="6586489" cy="3785419"/>
          </a:xfrm>
          <a:prstGeom prst="rect">
            <a:avLst/>
          </a:prstGeom>
        </p:spPr>
        <p:txBody>
          <a:bodyPr spcFirstLastPara="1" vert="horz" lIns="91440" tIns="45720" rIns="91440" bIns="45720" rtlCol="0" anchorCtr="0">
            <a:normAutofit/>
          </a:bodyPr>
          <a:lstStyle/>
          <a:p>
            <a:pPr marL="0" lvl="0" indent="0">
              <a:spcBef>
                <a:spcPts val="1000"/>
              </a:spcBef>
              <a:spcAft>
                <a:spcPts val="0"/>
              </a:spcAft>
              <a:buClr>
                <a:schemeClr val="dk1"/>
              </a:buClr>
              <a:buSzPts val="1100"/>
              <a:buNone/>
            </a:pPr>
            <a:r>
              <a:rPr lang="en-US" sz="2200" b="0" i="0" kern="1200" dirty="0">
                <a:solidFill>
                  <a:schemeClr val="tx1"/>
                </a:solidFill>
                <a:effectLst/>
                <a:latin typeface="+mn-lt"/>
                <a:ea typeface="+mn-ea"/>
                <a:cs typeface="+mn-cs"/>
              </a:rPr>
              <a:t>Meet Oona. The big sea’s littlest mischief maker. She and her best friend, Otto, love to search for treasure, but often find trouble instead. Messy, tricky, sometimes shark-related, trouble, but that’s never stopped them before!</a:t>
            </a:r>
            <a:br>
              <a:rPr lang="en-US" sz="2200" b="0" i="0" kern="1200" dirty="0">
                <a:solidFill>
                  <a:schemeClr val="tx1"/>
                </a:solidFill>
                <a:effectLst/>
                <a:latin typeface="+mn-lt"/>
                <a:ea typeface="+mn-ea"/>
                <a:cs typeface="+mn-cs"/>
              </a:rPr>
            </a:br>
            <a:br>
              <a:rPr lang="en-US" sz="2200" b="0" i="0" kern="1200" dirty="0">
                <a:solidFill>
                  <a:schemeClr val="tx1"/>
                </a:solidFill>
                <a:effectLst/>
                <a:latin typeface="+mn-lt"/>
                <a:ea typeface="+mn-ea"/>
                <a:cs typeface="+mn-cs"/>
              </a:rPr>
            </a:br>
            <a:r>
              <a:rPr lang="en-US" sz="2200" b="0" i="0" kern="1200" dirty="0">
                <a:solidFill>
                  <a:schemeClr val="tx1"/>
                </a:solidFill>
                <a:effectLst/>
                <a:latin typeface="+mn-lt"/>
                <a:ea typeface="+mn-ea"/>
                <a:cs typeface="+mn-cs"/>
              </a:rPr>
              <a:t>After all, no </a:t>
            </a:r>
            <a:r>
              <a:rPr lang="en-US" sz="2200" b="0" i="1" kern="1200" dirty="0">
                <a:solidFill>
                  <a:schemeClr val="tx1"/>
                </a:solidFill>
                <a:effectLst/>
                <a:latin typeface="+mn-lt"/>
                <a:ea typeface="+mn-ea"/>
                <a:cs typeface="+mn-cs"/>
              </a:rPr>
              <a:t>proper</a:t>
            </a:r>
            <a:r>
              <a:rPr lang="en-US" sz="2200" b="0" i="0" kern="1200" dirty="0">
                <a:solidFill>
                  <a:schemeClr val="tx1"/>
                </a:solidFill>
                <a:effectLst/>
                <a:latin typeface="+mn-lt"/>
                <a:ea typeface="+mn-ea"/>
                <a:cs typeface="+mn-cs"/>
              </a:rPr>
              <a:t> treasure hunt is without some adventure. But when the grandest treasure yet is stuck in a deep, dark rift, Oona’s not sure if she can dive right in. What might be waiting for her in those unknown waters?  –</a:t>
            </a:r>
            <a:r>
              <a:rPr lang="en-US" sz="2200" b="0" i="1" kern="1200" dirty="0">
                <a:solidFill>
                  <a:schemeClr val="tx1"/>
                </a:solidFill>
                <a:effectLst/>
                <a:latin typeface="+mn-lt"/>
                <a:ea typeface="+mn-ea"/>
                <a:cs typeface="+mn-cs"/>
              </a:rPr>
              <a:t>from Goodreads</a:t>
            </a:r>
            <a:endParaRPr lang="en-US" sz="2200" kern="1200" dirty="0">
              <a:solidFill>
                <a:schemeClr val="tx1"/>
              </a:solidFill>
              <a:latin typeface="+mn-lt"/>
              <a:ea typeface="+mn-ea"/>
              <a:cs typeface="+mn-cs"/>
            </a:endParaRPr>
          </a:p>
        </p:txBody>
      </p:sp>
      <p:pic>
        <p:nvPicPr>
          <p:cNvPr id="4098" name="Picture 2" descr="53175340. sx318 ">
            <a:extLst>
              <a:ext uri="{FF2B5EF4-FFF2-40B4-BE49-F238E27FC236}">
                <a16:creationId xmlns:a16="http://schemas.microsoft.com/office/drawing/2014/main" id="{156DD93B-A4DB-4D0D-A02A-903DC04726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26" r="12880"/>
          <a:stretch/>
        </p:blipFill>
        <p:spPr bwMode="auto">
          <a:xfrm>
            <a:off x="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title" idx="4294967295"/>
          </p:nvPr>
        </p:nvSpPr>
        <p:spPr>
          <a:xfrm>
            <a:off x="4895850" y="561975"/>
            <a:ext cx="7296150" cy="1112838"/>
          </a:xfrm>
          <a:prstGeom prst="rect">
            <a:avLst/>
          </a:prstGeom>
          <a:noFill/>
          <a:ln>
            <a:noFill/>
          </a:ln>
        </p:spPr>
        <p:txBody>
          <a:bodyPr spcFirstLastPara="1" wrap="square" lIns="91425" tIns="45700" rIns="91425" bIns="45700" anchor="ctr" anchorCtr="0">
            <a:normAutofit fontScale="90000"/>
          </a:bodyPr>
          <a:lstStyle/>
          <a:p>
            <a:pPr marL="0" lvl="0" indent="0" rtl="0">
              <a:lnSpc>
                <a:spcPct val="90000"/>
              </a:lnSpc>
              <a:spcBef>
                <a:spcPts val="0"/>
              </a:spcBef>
              <a:spcAft>
                <a:spcPts val="0"/>
              </a:spcAft>
              <a:buClr>
                <a:schemeClr val="dk1"/>
              </a:buClr>
              <a:buSzPts val="4400"/>
              <a:buFont typeface="Calibri"/>
              <a:buNone/>
            </a:pPr>
            <a:r>
              <a:rPr lang="en-US" b="1" i="1" dirty="0"/>
              <a:t> </a:t>
            </a:r>
            <a:br>
              <a:rPr lang="en-US" b="1" i="1" dirty="0"/>
            </a:br>
            <a:r>
              <a:rPr lang="en-US" sz="3600" b="1" i="1" dirty="0"/>
              <a:t>Honeybee: The Busy Life of </a:t>
            </a:r>
            <a:r>
              <a:rPr lang="en-US" sz="3600" b="1" i="1" dirty="0" err="1"/>
              <a:t>Apis</a:t>
            </a:r>
            <a:r>
              <a:rPr lang="en-US" sz="3600" b="1" i="1" dirty="0"/>
              <a:t> Mellifera</a:t>
            </a:r>
            <a:br>
              <a:rPr lang="en-US" sz="4200" b="1" i="1" dirty="0"/>
            </a:br>
            <a:r>
              <a:rPr lang="en-US" sz="3600" dirty="0"/>
              <a:t>by Candace Fleming, ill. by Eric </a:t>
            </a:r>
            <a:r>
              <a:rPr lang="en-US" sz="3600" dirty="0" err="1"/>
              <a:t>Rohmann</a:t>
            </a:r>
            <a:br>
              <a:rPr lang="en-US" sz="3600" dirty="0"/>
            </a:br>
            <a:endParaRPr sz="3600" b="1" dirty="0"/>
          </a:p>
        </p:txBody>
      </p:sp>
      <p:sp>
        <p:nvSpPr>
          <p:cNvPr id="123" name="Google Shape;123;p6"/>
          <p:cNvSpPr txBox="1">
            <a:spLocks noGrp="1"/>
          </p:cNvSpPr>
          <p:nvPr>
            <p:ph type="body" idx="4294967295"/>
          </p:nvPr>
        </p:nvSpPr>
        <p:spPr>
          <a:xfrm>
            <a:off x="5368925" y="2478088"/>
            <a:ext cx="6823075" cy="422433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sz="2400" i="0" dirty="0">
                <a:solidFill>
                  <a:srgbClr val="181818"/>
                </a:solidFill>
                <a:effectLst/>
                <a:latin typeface="Calibri" panose="020F0502020204030204" pitchFamily="34" charset="0"/>
                <a:cs typeface="Calibri" panose="020F0502020204030204" pitchFamily="34" charset="0"/>
              </a:rPr>
              <a:t>Get up close and personal with </a:t>
            </a:r>
            <a:r>
              <a:rPr lang="en-US" sz="2400" i="0" dirty="0" err="1">
                <a:solidFill>
                  <a:srgbClr val="181818"/>
                </a:solidFill>
                <a:effectLst/>
                <a:latin typeface="Calibri" panose="020F0502020204030204" pitchFamily="34" charset="0"/>
                <a:cs typeface="Calibri" panose="020F0502020204030204" pitchFamily="34" charset="0"/>
              </a:rPr>
              <a:t>Apis</a:t>
            </a:r>
            <a:r>
              <a:rPr lang="en-US" sz="2400" i="0" dirty="0">
                <a:solidFill>
                  <a:srgbClr val="181818"/>
                </a:solidFill>
                <a:effectLst/>
                <a:latin typeface="Calibri" panose="020F0502020204030204" pitchFamily="34" charset="0"/>
                <a:cs typeface="Calibri" panose="020F0502020204030204" pitchFamily="34" charset="0"/>
              </a:rPr>
              <a:t>, one honeybee, as she embarks on her journey through life. </a:t>
            </a:r>
            <a:r>
              <a:rPr lang="en-US" sz="2400" b="0" i="0" dirty="0">
                <a:solidFill>
                  <a:srgbClr val="181818"/>
                </a:solidFill>
                <a:effectLst/>
                <a:latin typeface="Calibri" panose="020F0502020204030204" pitchFamily="34" charset="0"/>
                <a:cs typeface="Calibri" panose="020F0502020204030204" pitchFamily="34" charset="0"/>
              </a:rPr>
              <a:t>Candace Fleming and Eric </a:t>
            </a:r>
            <a:r>
              <a:rPr lang="en-US" sz="2400" b="0" i="0" dirty="0" err="1">
                <a:solidFill>
                  <a:srgbClr val="181818"/>
                </a:solidFill>
                <a:effectLst/>
                <a:latin typeface="Calibri" panose="020F0502020204030204" pitchFamily="34" charset="0"/>
                <a:cs typeface="Calibri" panose="020F0502020204030204" pitchFamily="34" charset="0"/>
              </a:rPr>
              <a:t>Rohmann</a:t>
            </a:r>
            <a:r>
              <a:rPr lang="en-US" sz="2400" b="0" i="0" dirty="0">
                <a:solidFill>
                  <a:srgbClr val="181818"/>
                </a:solidFill>
                <a:effectLst/>
                <a:latin typeface="Calibri" panose="020F0502020204030204" pitchFamily="34" charset="0"/>
                <a:cs typeface="Calibri" panose="020F0502020204030204" pitchFamily="34" charset="0"/>
              </a:rPr>
              <a:t> describe the life cycle of the hard-working honeybee in this poetically written, thoroughly researched picture book, complete with stunning gatefold and an essay on the plight of honeybees. </a:t>
            </a:r>
            <a:r>
              <a:rPr lang="en-US" sz="3200" b="0" i="0" dirty="0">
                <a:solidFill>
                  <a:srgbClr val="181818"/>
                </a:solidFill>
                <a:effectLst/>
                <a:latin typeface="Calibri" panose="020F0502020204030204" pitchFamily="34" charset="0"/>
                <a:cs typeface="Calibri" panose="020F0502020204030204" pitchFamily="34" charset="0"/>
              </a:rPr>
              <a:t>–</a:t>
            </a:r>
            <a:r>
              <a:rPr lang="en-US" sz="2000" b="0" i="1" dirty="0">
                <a:solidFill>
                  <a:srgbClr val="181818"/>
                </a:solidFill>
                <a:effectLst/>
                <a:latin typeface="Calibri" panose="020F0502020204030204" pitchFamily="34" charset="0"/>
                <a:cs typeface="Calibri" panose="020F0502020204030204" pitchFamily="34" charset="0"/>
              </a:rPr>
              <a:t>from Goodreads</a:t>
            </a:r>
            <a:endParaRPr sz="2000" dirty="0">
              <a:solidFill>
                <a:srgbClr val="181818"/>
              </a:solidFill>
              <a:latin typeface="Calibri" panose="020F0502020204030204" pitchFamily="34" charset="0"/>
              <a:cs typeface="Calibri" panose="020F0502020204030204" pitchFamily="34" charset="0"/>
            </a:endParaRPr>
          </a:p>
        </p:txBody>
      </p:sp>
      <p:pic>
        <p:nvPicPr>
          <p:cNvPr id="5122" name="Picture 2" descr="42245182. sx318 ">
            <a:extLst>
              <a:ext uri="{FF2B5EF4-FFF2-40B4-BE49-F238E27FC236}">
                <a16:creationId xmlns:a16="http://schemas.microsoft.com/office/drawing/2014/main" id="{87751B83-9B08-408D-8D22-E92913E5C1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3" y="0"/>
            <a:ext cx="4778374"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a:spLocks noGrp="1"/>
          </p:cNvSpPr>
          <p:nvPr>
            <p:ph type="title"/>
          </p:nvPr>
        </p:nvSpPr>
        <p:spPr>
          <a:xfrm>
            <a:off x="4965430" y="629266"/>
            <a:ext cx="6586491" cy="1676603"/>
          </a:xfrm>
          <a:prstGeom prst="rect">
            <a:avLst/>
          </a:prstGeom>
        </p:spPr>
        <p:txBody>
          <a:bodyPr spcFirstLastPara="1" vert="horz" lIns="91440" tIns="45720" rIns="91440" bIns="45720" rtlCol="0" anchor="ctr" anchorCtr="0">
            <a:normAutofit/>
          </a:bodyPr>
          <a:lstStyle/>
          <a:p>
            <a:pPr marL="0" lvl="0" indent="0">
              <a:spcBef>
                <a:spcPct val="0"/>
              </a:spcBef>
              <a:spcAft>
                <a:spcPts val="0"/>
              </a:spcAft>
              <a:buClr>
                <a:schemeClr val="dk1"/>
              </a:buClr>
              <a:buSzPts val="4400"/>
            </a:pPr>
            <a:r>
              <a:rPr lang="en-US" sz="2600" b="1" i="1" kern="1200">
                <a:solidFill>
                  <a:schemeClr val="tx1"/>
                </a:solidFill>
                <a:latin typeface="+mj-lt"/>
                <a:ea typeface="+mj-ea"/>
                <a:cs typeface="+mj-cs"/>
              </a:rPr>
              <a:t>The Oldest Student: How Mary Walker Learned to Read</a:t>
            </a:r>
            <a:br>
              <a:rPr lang="en-US" sz="2600" b="1" i="1" kern="1200">
                <a:solidFill>
                  <a:schemeClr val="tx1"/>
                </a:solidFill>
                <a:latin typeface="+mj-lt"/>
                <a:ea typeface="+mj-ea"/>
                <a:cs typeface="+mj-cs"/>
              </a:rPr>
            </a:br>
            <a:r>
              <a:rPr lang="en-US" sz="2600" kern="1200">
                <a:solidFill>
                  <a:schemeClr val="tx1"/>
                </a:solidFill>
                <a:latin typeface="+mj-lt"/>
                <a:ea typeface="+mj-ea"/>
                <a:cs typeface="+mj-cs"/>
              </a:rPr>
              <a:t>by Rita Lorraine Hubbard, ill. by Oge Mora</a:t>
            </a:r>
            <a:endParaRPr lang="en-US" sz="2600" b="1" i="1" kern="1200">
              <a:solidFill>
                <a:schemeClr val="tx1"/>
              </a:solidFill>
              <a:latin typeface="+mj-lt"/>
              <a:ea typeface="+mj-ea"/>
              <a:cs typeface="+mj-cs"/>
            </a:endParaRPr>
          </a:p>
        </p:txBody>
      </p:sp>
      <p:sp>
        <p:nvSpPr>
          <p:cNvPr id="130" name="Google Shape;130;p7"/>
          <p:cNvSpPr txBox="1">
            <a:spLocks noGrp="1"/>
          </p:cNvSpPr>
          <p:nvPr>
            <p:ph sz="half" idx="1"/>
          </p:nvPr>
        </p:nvSpPr>
        <p:spPr>
          <a:xfrm>
            <a:off x="5117830" y="2438400"/>
            <a:ext cx="6586490" cy="3785419"/>
          </a:xfrm>
          <a:prstGeom prst="rect">
            <a:avLst/>
          </a:prstGeom>
        </p:spPr>
        <p:txBody>
          <a:bodyPr spcFirstLastPara="1" vert="horz" lIns="91440" tIns="45720" rIns="91440" bIns="45720" rtlCol="0" anchorCtr="0">
            <a:normAutofit/>
          </a:bodyPr>
          <a:lstStyle/>
          <a:p>
            <a:pPr marL="0" lvl="0" indent="0">
              <a:spcBef>
                <a:spcPts val="1000"/>
              </a:spcBef>
              <a:spcAft>
                <a:spcPts val="0"/>
              </a:spcAft>
              <a:buClr>
                <a:schemeClr val="dk1"/>
              </a:buClr>
              <a:buSzPts val="2800"/>
              <a:buNone/>
            </a:pPr>
            <a:r>
              <a:rPr lang="en-US" sz="2000" b="0" i="0" kern="1200" dirty="0">
                <a:solidFill>
                  <a:schemeClr val="tx1"/>
                </a:solidFill>
                <a:effectLst/>
                <a:latin typeface="+mn-lt"/>
                <a:ea typeface="+mn-ea"/>
                <a:cs typeface="+mn-cs"/>
              </a:rPr>
              <a:t>In 1848, Mary Walker was born into slavery. At age 15, she was freed, and by age 20, she was married and had her first child. By age 68, she had worked numerous jobs, including cooking, cleaning, babysitting, and selling sandwiches to raise money for her church. At 114, she was the last remaining member of her family. And at 116, she learned to read. From Rita Lorraine Hubbard and </a:t>
            </a:r>
            <a:r>
              <a:rPr lang="en-US" sz="2000" b="0" i="0" kern="1200" dirty="0" err="1">
                <a:solidFill>
                  <a:schemeClr val="tx1"/>
                </a:solidFill>
                <a:effectLst/>
                <a:latin typeface="+mn-lt"/>
                <a:ea typeface="+mn-ea"/>
                <a:cs typeface="+mn-cs"/>
              </a:rPr>
              <a:t>Oge</a:t>
            </a:r>
            <a:r>
              <a:rPr lang="en-US" sz="2000" b="0" i="0" kern="1200" dirty="0">
                <a:solidFill>
                  <a:schemeClr val="tx1"/>
                </a:solidFill>
                <a:effectLst/>
                <a:latin typeface="+mn-lt"/>
                <a:ea typeface="+mn-ea"/>
                <a:cs typeface="+mn-cs"/>
              </a:rPr>
              <a:t> Mora comes the inspirational story of Mary Walker, a woman whose long life spanned from the Civil War to the Civil Rights Movement, and who--with perseverance and dedication--proved that you're never too old to learn. –</a:t>
            </a:r>
            <a:r>
              <a:rPr lang="en-US" sz="2000" b="0" i="1" kern="1200" dirty="0">
                <a:solidFill>
                  <a:schemeClr val="tx1"/>
                </a:solidFill>
                <a:effectLst/>
                <a:latin typeface="+mn-lt"/>
                <a:ea typeface="+mn-ea"/>
                <a:cs typeface="+mn-cs"/>
              </a:rPr>
              <a:t>from Goodreads</a:t>
            </a:r>
            <a:endParaRPr lang="en-US" sz="2000" kern="1200" dirty="0">
              <a:solidFill>
                <a:schemeClr val="tx1"/>
              </a:solidFill>
              <a:latin typeface="+mn-lt"/>
              <a:ea typeface="+mn-ea"/>
              <a:cs typeface="+mn-cs"/>
            </a:endParaRPr>
          </a:p>
        </p:txBody>
      </p:sp>
      <p:pic>
        <p:nvPicPr>
          <p:cNvPr id="6146" name="Picture 2" descr="35563851. sx318 ">
            <a:extLst>
              <a:ext uri="{FF2B5EF4-FFF2-40B4-BE49-F238E27FC236}">
                <a16:creationId xmlns:a16="http://schemas.microsoft.com/office/drawing/2014/main" id="{E38A7293-0F03-45EB-9A33-3B123F1A8B3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991" r="9324"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title"/>
          </p:nvPr>
        </p:nvSpPr>
        <p:spPr>
          <a:xfrm>
            <a:off x="5367970" y="519870"/>
            <a:ext cx="6808763" cy="1325563"/>
          </a:xfrm>
          <a:prstGeom prst="rect">
            <a:avLst/>
          </a:prstGeom>
          <a:noFill/>
          <a:ln>
            <a:noFill/>
          </a:ln>
        </p:spPr>
        <p:txBody>
          <a:bodyPr spcFirstLastPara="1" wrap="square" lIns="91425" tIns="45700" rIns="91425" bIns="45700" anchor="ctr" anchorCtr="0">
            <a:normAutofit fontScale="90000"/>
          </a:bodyPr>
          <a:lstStyle/>
          <a:p>
            <a:pPr marL="0" lvl="0" indent="0" rtl="0">
              <a:lnSpc>
                <a:spcPct val="90000"/>
              </a:lnSpc>
              <a:spcBef>
                <a:spcPts val="0"/>
              </a:spcBef>
              <a:spcAft>
                <a:spcPts val="0"/>
              </a:spcAft>
              <a:buClr>
                <a:schemeClr val="dk1"/>
              </a:buClr>
              <a:buSzPts val="4400"/>
              <a:buFont typeface="Calibri"/>
              <a:buNone/>
            </a:pPr>
            <a:r>
              <a:rPr lang="en-US" b="1" i="1" dirty="0"/>
              <a:t>I Promise</a:t>
            </a:r>
            <a:br>
              <a:rPr lang="en-US" b="1" i="1" dirty="0"/>
            </a:br>
            <a:r>
              <a:rPr lang="en-US" sz="4000" dirty="0">
                <a:solidFill>
                  <a:schemeClr val="tx1"/>
                </a:solidFill>
              </a:rPr>
              <a:t>by LeBron James, ill. by Nina Mata</a:t>
            </a:r>
            <a:br>
              <a:rPr lang="en-US" sz="4000" dirty="0">
                <a:solidFill>
                  <a:schemeClr val="tx1"/>
                </a:solidFill>
              </a:rPr>
            </a:br>
            <a:endParaRPr sz="4000" b="1" i="1" dirty="0">
              <a:solidFill>
                <a:schemeClr val="tx1"/>
              </a:solidFill>
            </a:endParaRPr>
          </a:p>
        </p:txBody>
      </p:sp>
      <p:sp>
        <p:nvSpPr>
          <p:cNvPr id="137" name="Google Shape;137;p8"/>
          <p:cNvSpPr txBox="1">
            <a:spLocks noGrp="1"/>
          </p:cNvSpPr>
          <p:nvPr>
            <p:ph sz="half" idx="1"/>
          </p:nvPr>
        </p:nvSpPr>
        <p:spPr>
          <a:xfrm>
            <a:off x="6096000" y="1988703"/>
            <a:ext cx="5658300" cy="4942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sz="2400" b="0" i="1" dirty="0">
                <a:solidFill>
                  <a:srgbClr val="181818"/>
                </a:solidFill>
                <a:effectLst/>
                <a:latin typeface="Calibri" panose="020F0502020204030204" pitchFamily="34" charset="0"/>
                <a:cs typeface="Calibri" panose="020F0502020204030204" pitchFamily="34" charset="0"/>
              </a:rPr>
              <a:t>I Promise</a:t>
            </a:r>
            <a:r>
              <a:rPr lang="en-US" sz="2400" b="0" i="0" dirty="0">
                <a:solidFill>
                  <a:srgbClr val="181818"/>
                </a:solidFill>
                <a:effectLst/>
                <a:latin typeface="Calibri" panose="020F0502020204030204" pitchFamily="34" charset="0"/>
                <a:cs typeface="Calibri" panose="020F0502020204030204" pitchFamily="34" charset="0"/>
              </a:rPr>
              <a:t> is a lively and inspiring picture book that reminds us that tomorrow’s success starts with the promises we make to ourselves and our community today.</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sz="2400" b="0" i="0" dirty="0">
                <a:solidFill>
                  <a:srgbClr val="181818"/>
                </a:solidFill>
                <a:effectLst/>
                <a:latin typeface="Calibri" panose="020F0502020204030204" pitchFamily="34" charset="0"/>
                <a:cs typeface="Calibri" panose="020F0502020204030204" pitchFamily="34" charset="0"/>
              </a:rPr>
              <a:t>Featuring James’s upbeat, rhyming text and vibrant illustrations perfectly crafted for a diverse audience by </a:t>
            </a:r>
            <a:r>
              <a:rPr lang="en-US" sz="2400" b="0" i="1" dirty="0">
                <a:solidFill>
                  <a:srgbClr val="181818"/>
                </a:solidFill>
                <a:effectLst/>
                <a:latin typeface="Calibri" panose="020F0502020204030204" pitchFamily="34" charset="0"/>
                <a:cs typeface="Calibri" panose="020F0502020204030204" pitchFamily="34" charset="0"/>
              </a:rPr>
              <a:t>New York Times</a:t>
            </a:r>
            <a:r>
              <a:rPr lang="en-US" sz="2400" b="0" i="0" dirty="0">
                <a:solidFill>
                  <a:srgbClr val="181818"/>
                </a:solidFill>
                <a:effectLst/>
                <a:latin typeface="Calibri" panose="020F0502020204030204" pitchFamily="34" charset="0"/>
                <a:cs typeface="Calibri" panose="020F0502020204030204" pitchFamily="34" charset="0"/>
              </a:rPr>
              <a:t> bestselling artist Nina Mata, this book has the power to inspire all children and families to be their best. –</a:t>
            </a:r>
            <a:r>
              <a:rPr lang="en-US" sz="2000" b="0" i="1" dirty="0">
                <a:solidFill>
                  <a:srgbClr val="181818"/>
                </a:solidFill>
                <a:effectLst/>
                <a:latin typeface="Calibri" panose="020F0502020204030204" pitchFamily="34" charset="0"/>
                <a:cs typeface="Calibri" panose="020F0502020204030204" pitchFamily="34" charset="0"/>
              </a:rPr>
              <a:t>from Goodreads</a:t>
            </a:r>
            <a:endParaRPr sz="2400" dirty="0">
              <a:solidFill>
                <a:srgbClr val="000000"/>
              </a:solidFill>
              <a:latin typeface="Calibri" panose="020F0502020204030204" pitchFamily="34" charset="0"/>
              <a:cs typeface="Calibri" panose="020F0502020204030204" pitchFamily="34" charset="0"/>
            </a:endParaRPr>
          </a:p>
          <a:p>
            <a:pPr marL="0" lvl="0" indent="0" algn="l" rtl="0">
              <a:lnSpc>
                <a:spcPct val="90000"/>
              </a:lnSpc>
              <a:spcBef>
                <a:spcPts val="1000"/>
              </a:spcBef>
              <a:spcAft>
                <a:spcPts val="0"/>
              </a:spcAft>
              <a:buClr>
                <a:schemeClr val="dk1"/>
              </a:buClr>
              <a:buSzPts val="2800"/>
              <a:buNone/>
            </a:pPr>
            <a:endParaRPr dirty="0"/>
          </a:p>
        </p:txBody>
      </p:sp>
      <p:pic>
        <p:nvPicPr>
          <p:cNvPr id="7170" name="Picture 2" descr="51475362. sx318 ">
            <a:extLst>
              <a:ext uri="{FF2B5EF4-FFF2-40B4-BE49-F238E27FC236}">
                <a16:creationId xmlns:a16="http://schemas.microsoft.com/office/drawing/2014/main" id="{81715031-42AF-4FD1-AAAD-2CB000AD94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67" y="0"/>
            <a:ext cx="5133508"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5514535" y="533937"/>
            <a:ext cx="6330463"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1"/>
              </a:buClr>
              <a:buSzPts val="4400"/>
              <a:buFont typeface="Calibri"/>
              <a:buNone/>
            </a:pPr>
            <a:r>
              <a:rPr lang="en-US" sz="3600" b="1" i="1" dirty="0"/>
              <a:t>The Couch Potato</a:t>
            </a:r>
            <a:br>
              <a:rPr lang="en-US" sz="3600" b="1" i="1" dirty="0"/>
            </a:br>
            <a:r>
              <a:rPr lang="en-US" sz="3600" dirty="0"/>
              <a:t>by  Jory John, ill. by Pete Oswald</a:t>
            </a:r>
            <a:br>
              <a:rPr lang="en-US" sz="3600" dirty="0"/>
            </a:br>
            <a:endParaRPr sz="3600" b="1" i="1" dirty="0"/>
          </a:p>
        </p:txBody>
      </p:sp>
      <p:sp>
        <p:nvSpPr>
          <p:cNvPr id="144" name="Google Shape;144;p9"/>
          <p:cNvSpPr txBox="1">
            <a:spLocks noGrp="1"/>
          </p:cNvSpPr>
          <p:nvPr>
            <p:ph sz="half" idx="1"/>
          </p:nvPr>
        </p:nvSpPr>
        <p:spPr>
          <a:xfrm>
            <a:off x="5900525" y="2022175"/>
            <a:ext cx="5181600" cy="4567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sz="2500" b="0" i="0" dirty="0">
                <a:solidFill>
                  <a:srgbClr val="181818"/>
                </a:solidFill>
                <a:effectLst/>
                <a:latin typeface="Calibri" panose="020F0502020204030204" pitchFamily="34" charset="0"/>
                <a:cs typeface="Calibri" panose="020F0502020204030204" pitchFamily="34" charset="0"/>
              </a:rPr>
              <a:t>The Couch Potato has everything he needs within reach of his sunken couch cushion. But when the electricity goes out, Couch Potato is forced to peel himself away from the comforts of his living room and venture outside. And when he does, he realizes fresh air and sunshine could be just the things he needs. –</a:t>
            </a:r>
            <a:r>
              <a:rPr lang="en-US" sz="2000" b="0" i="1" dirty="0">
                <a:solidFill>
                  <a:srgbClr val="181818"/>
                </a:solidFill>
                <a:effectLst/>
                <a:latin typeface="Calibri" panose="020F0502020204030204" pitchFamily="34" charset="0"/>
                <a:cs typeface="Calibri" panose="020F0502020204030204" pitchFamily="34" charset="0"/>
              </a:rPr>
              <a:t>from Goodreads</a:t>
            </a:r>
            <a:endParaRPr sz="2500" dirty="0">
              <a:latin typeface="Calibri" panose="020F0502020204030204" pitchFamily="34" charset="0"/>
              <a:cs typeface="Calibri" panose="020F0502020204030204" pitchFamily="34" charset="0"/>
            </a:endParaRPr>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pic>
        <p:nvPicPr>
          <p:cNvPr id="8194" name="Picture 2" descr="51475358. sx318 ">
            <a:extLst>
              <a:ext uri="{FF2B5EF4-FFF2-40B4-BE49-F238E27FC236}">
                <a16:creationId xmlns:a16="http://schemas.microsoft.com/office/drawing/2014/main" id="{CEFC6074-8B42-4E67-93B4-163FC7B79B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 y="0"/>
            <a:ext cx="495433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TotalTime>
  <Words>2288</Words>
  <Application>Microsoft Office PowerPoint</Application>
  <PresentationFormat>Widescreen</PresentationFormat>
  <Paragraphs>48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2021-2022 Volunteer State Book Award  </vt:lpstr>
      <vt:lpstr>I Am Every Good Thing by Derrick Barnes; ill. by Gordon C. James</vt:lpstr>
      <vt:lpstr>If You Come to Earth  by Sophie Blackall</vt:lpstr>
      <vt:lpstr>The Voice that Won the Vote: How One Woman’s Words Made History by Elisa Boxer, ill. by Vivien Mildenberger</vt:lpstr>
      <vt:lpstr>Oona by Kelly DiPucchio, illust. by Raissa Figueroa</vt:lpstr>
      <vt:lpstr>  Honeybee: The Busy Life of Apis Mellifera by Candace Fleming, ill. by Eric Rohmann </vt:lpstr>
      <vt:lpstr>The Oldest Student: How Mary Walker Learned to Read by Rita Lorraine Hubbard, ill. by Oge Mora</vt:lpstr>
      <vt:lpstr>I Promise by LeBron James, ill. by Nina Mata </vt:lpstr>
      <vt:lpstr>The Couch Potato by  Jory John, ill. by Pete Oswald </vt:lpstr>
      <vt:lpstr>See the Cat: Three Stories About a Dog by David LaRochelle, ill. by Mike Wohnoutka</vt:lpstr>
      <vt:lpstr> Lift by Minh Le, ill. by Dan Santat</vt:lpstr>
      <vt:lpstr>My Brother the Duck by Pat Zietlow, ill. by Daniel Wiseman</vt:lpstr>
      <vt:lpstr>Welcoming Elijah: a Passover Tale With a Tail by  Leslea Newman, ill. by Susan Gal</vt:lpstr>
      <vt:lpstr>Hike by Pete Oswald</vt:lpstr>
      <vt:lpstr>Speak Up by Miranda Paul, ill. by Ebony Glenn</vt:lpstr>
      <vt:lpstr>Milo Imagines the World by Matt de la Pena, ill. by Christian Robinson</vt:lpstr>
      <vt:lpstr>Old Rock (Is Not Boring) by Deb Pilutti</vt:lpstr>
      <vt:lpstr>Rescuing Mrs. Birdley by Aaron Reynolds, ill. by Emma Reynolds</vt:lpstr>
      <vt:lpstr>Mel Fell by Corey R. Tabor</vt:lpstr>
      <vt:lpstr>There Is a Rainbow by Theresa Trinder, ill. by Grant Snider</vt:lpstr>
      <vt:lpstr>The Blue House by Phoebe Wahl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2020-2021 Volunteer State Book Award  </dc:title>
  <dc:creator>Scot Smith</dc:creator>
  <cp:lastModifiedBy>Julie Caudle</cp:lastModifiedBy>
  <cp:revision>2</cp:revision>
  <dcterms:created xsi:type="dcterms:W3CDTF">2019-07-03T12:27:00Z</dcterms:created>
  <dcterms:modified xsi:type="dcterms:W3CDTF">2021-08-12T13:07:04Z</dcterms:modified>
</cp:coreProperties>
</file>