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8/8/2019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3014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8/8/2019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4940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8/8/2019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2482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8/8/2019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684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8/8/2019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8446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820915-D63D-4DE9-8A00-96652516F6F0}" type="datetimeFigureOut">
              <a:rPr lang="en-US" smtClean="0">
                <a:solidFill>
                  <a:prstClr val="black">
                    <a:tint val="75000"/>
                  </a:prstClr>
                </a:solidFill>
              </a:rPr>
              <a:pPr/>
              <a:t>8/8/2019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002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820915-D63D-4DE9-8A00-96652516F6F0}" type="datetimeFigureOut">
              <a:rPr lang="en-US" smtClean="0">
                <a:solidFill>
                  <a:prstClr val="black">
                    <a:tint val="75000"/>
                  </a:prstClr>
                </a:solidFill>
              </a:rPr>
              <a:pPr/>
              <a:t>8/8/2019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9928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820915-D63D-4DE9-8A00-96652516F6F0}" type="datetimeFigureOut">
              <a:rPr lang="en-US" smtClean="0">
                <a:solidFill>
                  <a:prstClr val="black">
                    <a:tint val="75000"/>
                  </a:prstClr>
                </a:solidFill>
              </a:rPr>
              <a:pPr/>
              <a:t>8/8/2019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702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820915-D63D-4DE9-8A00-96652516F6F0}" type="datetimeFigureOut">
              <a:rPr lang="en-US" smtClean="0">
                <a:solidFill>
                  <a:prstClr val="black">
                    <a:tint val="75000"/>
                  </a:prstClr>
                </a:solidFill>
              </a:rPr>
              <a:pPr/>
              <a:t>8/8/2019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8832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820915-D63D-4DE9-8A00-96652516F6F0}" type="datetimeFigureOut">
              <a:rPr lang="en-US" smtClean="0">
                <a:solidFill>
                  <a:prstClr val="black">
                    <a:tint val="75000"/>
                  </a:prstClr>
                </a:solidFill>
              </a:rPr>
              <a:pPr/>
              <a:t>8/8/2019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350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820915-D63D-4DE9-8A00-96652516F6F0}" type="datetimeFigureOut">
              <a:rPr lang="en-US" smtClean="0">
                <a:solidFill>
                  <a:prstClr val="black">
                    <a:tint val="75000"/>
                  </a:prstClr>
                </a:solidFill>
              </a:rPr>
              <a:pPr/>
              <a:t>8/8/2019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994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20915-D63D-4DE9-8A00-96652516F6F0}" type="datetimeFigureOut">
              <a:rPr lang="en-US" smtClean="0">
                <a:solidFill>
                  <a:prstClr val="black">
                    <a:tint val="75000"/>
                  </a:prstClr>
                </a:solidFill>
              </a:rPr>
              <a:pPr/>
              <a:t>8/8/2019</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83940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09399"/>
            <a:ext cx="9144000" cy="1911782"/>
          </a:xfrm>
        </p:spPr>
        <p:txBody>
          <a:bodyPr>
            <a:normAutofit fontScale="90000"/>
          </a:bodyPr>
          <a:lstStyle/>
          <a:p>
            <a:r>
              <a:rPr lang="en-US" b="1" dirty="0">
                <a:solidFill>
                  <a:schemeClr val="accent2"/>
                </a:solidFill>
              </a:rPr>
              <a:t>2019-2020</a:t>
            </a:r>
            <a:br>
              <a:rPr lang="en-US" b="1" dirty="0">
                <a:solidFill>
                  <a:schemeClr val="accent2"/>
                </a:solidFill>
              </a:rPr>
            </a:br>
            <a:r>
              <a:rPr lang="en-US" b="1" dirty="0">
                <a:solidFill>
                  <a:schemeClr val="accent2"/>
                </a:solidFill>
              </a:rPr>
              <a:t>Volunteer State Book Award </a:t>
            </a:r>
            <a:br>
              <a:rPr lang="en-US" b="1" dirty="0">
                <a:solidFill>
                  <a:schemeClr val="accent2"/>
                </a:solidFill>
              </a:rPr>
            </a:br>
            <a:r>
              <a:rPr lang="en-US" b="1" dirty="0">
                <a:solidFill>
                  <a:schemeClr val="accent2"/>
                </a:solidFill>
              </a:rPr>
              <a:t>Middle School Division</a:t>
            </a:r>
          </a:p>
        </p:txBody>
      </p:sp>
      <p:sp>
        <p:nvSpPr>
          <p:cNvPr id="3" name="Subtitle 2"/>
          <p:cNvSpPr>
            <a:spLocks noGrp="1"/>
          </p:cNvSpPr>
          <p:nvPr>
            <p:ph type="subTitle" idx="1"/>
          </p:nvPr>
        </p:nvSpPr>
        <p:spPr/>
        <p:txBody>
          <a:bodyPr>
            <a:normAutofit/>
          </a:bodyPr>
          <a:lstStyle/>
          <a:p>
            <a:endParaRPr lang="en-US" sz="2800" dirty="0"/>
          </a:p>
        </p:txBody>
      </p:sp>
      <p:pic>
        <p:nvPicPr>
          <p:cNvPr id="4" name="Picture 3" descr="vsba.gif"/>
          <p:cNvPicPr>
            <a:picLocks noChangeAspect="1"/>
          </p:cNvPicPr>
          <p:nvPr/>
        </p:nvPicPr>
        <p:blipFill>
          <a:blip r:embed="rId2" cstate="print"/>
          <a:stretch>
            <a:fillRect/>
          </a:stretch>
        </p:blipFill>
        <p:spPr>
          <a:xfrm>
            <a:off x="87888" y="5229225"/>
            <a:ext cx="1666875" cy="1628775"/>
          </a:xfrm>
          <a:prstGeom prst="rect">
            <a:avLst/>
          </a:prstGeom>
        </p:spPr>
      </p:pic>
      <p:pic>
        <p:nvPicPr>
          <p:cNvPr id="5" name="Picture 4" descr="vsba.gif"/>
          <p:cNvPicPr>
            <a:picLocks noChangeAspect="1"/>
          </p:cNvPicPr>
          <p:nvPr/>
        </p:nvPicPr>
        <p:blipFill>
          <a:blip r:embed="rId2" cstate="print"/>
          <a:stretch>
            <a:fillRect/>
          </a:stretch>
        </p:blipFill>
        <p:spPr>
          <a:xfrm>
            <a:off x="10437237" y="5229224"/>
            <a:ext cx="1666875" cy="1628775"/>
          </a:xfrm>
          <a:prstGeom prst="rect">
            <a:avLst/>
          </a:prstGeom>
        </p:spPr>
      </p:pic>
    </p:spTree>
    <p:extLst>
      <p:ext uri="{BB962C8B-B14F-4D97-AF65-F5344CB8AC3E}">
        <p14:creationId xmlns:p14="http://schemas.microsoft.com/office/powerpoint/2010/main" val="2721508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Midnight Without a Moon</a:t>
            </a:r>
            <a:r>
              <a:rPr lang="en-US" dirty="0"/>
              <a:t/>
            </a:r>
            <a:br>
              <a:rPr lang="en-US" dirty="0"/>
            </a:br>
            <a:r>
              <a:rPr lang="en-US" dirty="0"/>
              <a:t>by Linda Williams Jackson</a:t>
            </a:r>
            <a:endParaRPr lang="en-US" b="1" i="1" dirty="0"/>
          </a:p>
        </p:txBody>
      </p:sp>
      <p:sp>
        <p:nvSpPr>
          <p:cNvPr id="4" name="Content Placeholder 3"/>
          <p:cNvSpPr>
            <a:spLocks noGrp="1"/>
          </p:cNvSpPr>
          <p:nvPr>
            <p:ph sz="half" idx="2"/>
          </p:nvPr>
        </p:nvSpPr>
        <p:spPr/>
        <p:txBody>
          <a:bodyPr>
            <a:normAutofit lnSpcReduction="10000"/>
          </a:bodyPr>
          <a:lstStyle/>
          <a:p>
            <a:pPr marL="0" indent="0">
              <a:buNone/>
            </a:pPr>
            <a:r>
              <a:rPr lang="en-US" dirty="0"/>
              <a:t>Rose Lee Carter, a thirteen-year-old African-American girl, dreams of life beyond the Mississippi cotton fields during the summer of 1955. When Emmett Till is murdered and his killers are unjustly acquitted, Rose is torn between seeking her destiny outside of Mississippi or staying and being a part of an important movement.</a:t>
            </a:r>
          </a:p>
          <a:p>
            <a:pPr marL="0" indent="0">
              <a:buNone/>
            </a:pPr>
            <a:r>
              <a:rPr lang="en-US" b="1" dirty="0"/>
              <a:t>Lexile:</a:t>
            </a:r>
            <a:r>
              <a:rPr lang="en-US" dirty="0"/>
              <a:t> 870L</a:t>
            </a:r>
          </a:p>
          <a:p>
            <a:pPr marL="0" indent="0">
              <a:buNone/>
            </a:pPr>
            <a:endParaRPr lang="en-US" dirty="0"/>
          </a:p>
        </p:txBody>
      </p:sp>
      <p:pic>
        <p:nvPicPr>
          <p:cNvPr id="9218" name="Picture 2" descr="cover_image">
            <a:extLst>
              <a:ext uri="{FF2B5EF4-FFF2-40B4-BE49-F238E27FC236}">
                <a16:creationId xmlns:a16="http://schemas.microsoft.com/office/drawing/2014/main" xmlns="" id="{E249D034-1056-4C68-AFA6-BE17DB2ECCEE}"/>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948336" y="1825625"/>
            <a:ext cx="2961327"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392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All’s Faire in Middle School</a:t>
            </a:r>
            <a:br>
              <a:rPr lang="en-US" b="1" i="1" dirty="0"/>
            </a:br>
            <a:r>
              <a:rPr lang="en-US" dirty="0"/>
              <a:t>by Victoria Jamieson</a:t>
            </a:r>
            <a:endParaRPr lang="en-US" b="1" i="1" dirty="0"/>
          </a:p>
        </p:txBody>
      </p:sp>
      <p:sp>
        <p:nvSpPr>
          <p:cNvPr id="3" name="Content Placeholder 2"/>
          <p:cNvSpPr>
            <a:spLocks noGrp="1"/>
          </p:cNvSpPr>
          <p:nvPr>
            <p:ph sz="half" idx="1"/>
          </p:nvPr>
        </p:nvSpPr>
        <p:spPr/>
        <p:txBody>
          <a:bodyPr/>
          <a:lstStyle/>
          <a:p>
            <a:pPr marL="0" indent="0">
              <a:buNone/>
            </a:pPr>
            <a:endParaRPr lang="en-US" dirty="0"/>
          </a:p>
          <a:p>
            <a:pPr marL="0" indent="0">
              <a:buNone/>
            </a:pPr>
            <a:r>
              <a:rPr lang="en-US" dirty="0"/>
              <a:t>Homeschooled by Renaissance Fair enthusiasts, eleven-year-old Imogene has a hard time fitting in when her wish to enroll in public school is granted.  A coming-of-age story told in graphic novel format.</a:t>
            </a:r>
          </a:p>
          <a:p>
            <a:pPr marL="0" indent="0">
              <a:buNone/>
            </a:pPr>
            <a:r>
              <a:rPr lang="en-US" b="1" dirty="0"/>
              <a:t>Lexile:</a:t>
            </a:r>
            <a:r>
              <a:rPr lang="en-US" dirty="0"/>
              <a:t> GN460L</a:t>
            </a:r>
          </a:p>
          <a:p>
            <a:pPr marL="0" indent="0">
              <a:buNone/>
            </a:pPr>
            <a:endParaRPr lang="en-US" dirty="0"/>
          </a:p>
        </p:txBody>
      </p:sp>
      <p:pic>
        <p:nvPicPr>
          <p:cNvPr id="10242" name="Picture 2" descr="cover_image">
            <a:extLst>
              <a:ext uri="{FF2B5EF4-FFF2-40B4-BE49-F238E27FC236}">
                <a16:creationId xmlns:a16="http://schemas.microsoft.com/office/drawing/2014/main" xmlns="" id="{CC5B6C25-6CD1-4BA0-B60D-5A9BBF93FDAF}"/>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312554" y="1825625"/>
            <a:ext cx="2900892"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5123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Amina’s Voice</a:t>
            </a:r>
            <a:br>
              <a:rPr lang="en-US" b="1" i="1" dirty="0"/>
            </a:br>
            <a:r>
              <a:rPr lang="en-US" dirty="0"/>
              <a:t>by </a:t>
            </a:r>
            <a:r>
              <a:rPr lang="en-US" dirty="0" err="1"/>
              <a:t>Hena</a:t>
            </a:r>
            <a:r>
              <a:rPr lang="en-US" dirty="0"/>
              <a:t> Khan</a:t>
            </a:r>
            <a:endParaRPr lang="en-US" b="1" i="1" dirty="0"/>
          </a:p>
        </p:txBody>
      </p:sp>
      <p:sp>
        <p:nvSpPr>
          <p:cNvPr id="4" name="Content Placeholder 3"/>
          <p:cNvSpPr>
            <a:spLocks noGrp="1"/>
          </p:cNvSpPr>
          <p:nvPr>
            <p:ph sz="half" idx="2"/>
          </p:nvPr>
        </p:nvSpPr>
        <p:spPr/>
        <p:txBody>
          <a:bodyPr/>
          <a:lstStyle/>
          <a:p>
            <a:pPr marL="0" indent="0">
              <a:buNone/>
            </a:pPr>
            <a:endParaRPr lang="en-US" dirty="0"/>
          </a:p>
          <a:p>
            <a:pPr marL="0" indent="0">
              <a:buNone/>
            </a:pPr>
            <a:r>
              <a:rPr lang="en-US" dirty="0"/>
              <a:t>A Pakistani-American Muslim girl struggles to stay true to her family's vibrant culture while simultaneously blending in at school after tragedy strikes her community.</a:t>
            </a:r>
          </a:p>
          <a:p>
            <a:pPr marL="0" indent="0">
              <a:buNone/>
            </a:pPr>
            <a:r>
              <a:rPr lang="en-US" b="1" dirty="0"/>
              <a:t>Lexile:</a:t>
            </a:r>
            <a:r>
              <a:rPr lang="en-US" dirty="0"/>
              <a:t> 800L</a:t>
            </a:r>
          </a:p>
          <a:p>
            <a:pPr marL="0" indent="0">
              <a:buNone/>
            </a:pPr>
            <a:endParaRPr lang="en-US" dirty="0"/>
          </a:p>
        </p:txBody>
      </p:sp>
      <p:pic>
        <p:nvPicPr>
          <p:cNvPr id="11266" name="Picture 2" descr="cover_image">
            <a:extLst>
              <a:ext uri="{FF2B5EF4-FFF2-40B4-BE49-F238E27FC236}">
                <a16:creationId xmlns:a16="http://schemas.microsoft.com/office/drawing/2014/main" xmlns="" id="{88D8771D-0EDB-4110-B614-91456A0F5676}"/>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948336" y="1825625"/>
            <a:ext cx="2961327"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1103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err="1"/>
              <a:t>Warcross</a:t>
            </a:r>
            <a:r>
              <a:rPr lang="en-US" dirty="0"/>
              <a:t/>
            </a:r>
            <a:br>
              <a:rPr lang="en-US" dirty="0"/>
            </a:br>
            <a:r>
              <a:rPr lang="en-US" dirty="0"/>
              <a:t>by Marie Lu</a:t>
            </a:r>
          </a:p>
        </p:txBody>
      </p:sp>
      <p:sp>
        <p:nvSpPr>
          <p:cNvPr id="3" name="Content Placeholder 2"/>
          <p:cNvSpPr>
            <a:spLocks noGrp="1"/>
          </p:cNvSpPr>
          <p:nvPr>
            <p:ph sz="half" idx="1"/>
          </p:nvPr>
        </p:nvSpPr>
        <p:spPr/>
        <p:txBody>
          <a:bodyPr/>
          <a:lstStyle/>
          <a:p>
            <a:pPr marL="0" indent="0">
              <a:buNone/>
            </a:pPr>
            <a:endParaRPr lang="en-US" dirty="0"/>
          </a:p>
          <a:p>
            <a:pPr marL="0" indent="0">
              <a:buNone/>
            </a:pPr>
            <a:r>
              <a:rPr lang="en-US" dirty="0"/>
              <a:t>When teenage coder, </a:t>
            </a:r>
            <a:r>
              <a:rPr lang="en-US" dirty="0" err="1"/>
              <a:t>Emika</a:t>
            </a:r>
            <a:r>
              <a:rPr lang="en-US" dirty="0"/>
              <a:t> Chen, hacks her way into the opening tournament of the </a:t>
            </a:r>
            <a:r>
              <a:rPr lang="en-US" dirty="0" err="1"/>
              <a:t>Warcross</a:t>
            </a:r>
            <a:r>
              <a:rPr lang="en-US" dirty="0"/>
              <a:t> Championships, she glitches herself into the game as well as a sinister plot with major consequences for the entire </a:t>
            </a:r>
            <a:r>
              <a:rPr lang="en-US" dirty="0" err="1"/>
              <a:t>Warcross</a:t>
            </a:r>
            <a:r>
              <a:rPr lang="en-US" dirty="0"/>
              <a:t> empire.</a:t>
            </a:r>
          </a:p>
          <a:p>
            <a:pPr marL="0" indent="0">
              <a:buNone/>
            </a:pPr>
            <a:r>
              <a:rPr lang="en-US" b="1" dirty="0"/>
              <a:t>Lexile:</a:t>
            </a:r>
            <a:r>
              <a:rPr lang="en-US" dirty="0"/>
              <a:t> 810L</a:t>
            </a:r>
          </a:p>
          <a:p>
            <a:pPr marL="0" indent="0">
              <a:buNone/>
            </a:pPr>
            <a:endParaRPr lang="en-US" dirty="0"/>
          </a:p>
        </p:txBody>
      </p:sp>
      <p:pic>
        <p:nvPicPr>
          <p:cNvPr id="12290" name="Picture 2" descr="cover_image">
            <a:extLst>
              <a:ext uri="{FF2B5EF4-FFF2-40B4-BE49-F238E27FC236}">
                <a16:creationId xmlns:a16="http://schemas.microsoft.com/office/drawing/2014/main" xmlns="" id="{7561C712-6929-4D11-B4AF-FEF3847FCD69}"/>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215858" y="1825625"/>
            <a:ext cx="3094284"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3224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The Stars Beneath Our Feet</a:t>
            </a:r>
            <a:br>
              <a:rPr lang="en-US" b="1" i="1" dirty="0"/>
            </a:br>
            <a:r>
              <a:rPr lang="en-US" dirty="0"/>
              <a:t>by David Barclay Moore</a:t>
            </a:r>
            <a:endParaRPr lang="en-US" b="1" i="1" dirty="0"/>
          </a:p>
        </p:txBody>
      </p:sp>
      <p:sp>
        <p:nvSpPr>
          <p:cNvPr id="4" name="Content Placeholder 3"/>
          <p:cNvSpPr>
            <a:spLocks noGrp="1"/>
          </p:cNvSpPr>
          <p:nvPr>
            <p:ph sz="half" idx="2"/>
          </p:nvPr>
        </p:nvSpPr>
        <p:spPr>
          <a:xfrm>
            <a:off x="6172200" y="1690688"/>
            <a:ext cx="5181600" cy="4351338"/>
          </a:xfrm>
        </p:spPr>
        <p:txBody>
          <a:bodyPr>
            <a:normAutofit fontScale="77500" lnSpcReduction="20000"/>
          </a:bodyPr>
          <a:lstStyle/>
          <a:p>
            <a:pPr marL="0" indent="0">
              <a:buNone/>
            </a:pPr>
            <a:endParaRPr lang="en-US" dirty="0"/>
          </a:p>
          <a:p>
            <a:pPr marL="0" indent="0">
              <a:buNone/>
            </a:pPr>
            <a:r>
              <a:rPr lang="en-US" dirty="0"/>
              <a:t>Twelve-year-old Wallace “</a:t>
            </a:r>
            <a:r>
              <a:rPr lang="en-US" dirty="0" err="1"/>
              <a:t>Lolly</a:t>
            </a:r>
            <a:r>
              <a:rPr lang="en-US" dirty="0"/>
              <a:t>” </a:t>
            </a:r>
            <a:r>
              <a:rPr lang="en-US" dirty="0" err="1"/>
              <a:t>Rachpaul</a:t>
            </a:r>
            <a:r>
              <a:rPr lang="en-US" dirty="0"/>
              <a:t> lives in the Harlem projects. </a:t>
            </a:r>
            <a:r>
              <a:rPr lang="en-US" dirty="0" err="1"/>
              <a:t>Lolly</a:t>
            </a:r>
            <a:r>
              <a:rPr lang="en-US" dirty="0"/>
              <a:t> copes with the death of his older brother, Jermaine, due to “crew” violence, by making masterpieces with the LEGOs his mom’s girlfriend, Yvonne, brings him. When he makes his own world with LEGOs and creates a game around it after school with a new friend Rose, things seem to be looking up. But when crew members interested in recruiting Wallace start following him around, and his best friend Vega thinks about joining, Wallace must confront his grief and the events that led up to his brother’s death.</a:t>
            </a:r>
          </a:p>
          <a:p>
            <a:pPr marL="0" indent="0">
              <a:buNone/>
            </a:pPr>
            <a:r>
              <a:rPr lang="en-US" b="1" dirty="0"/>
              <a:t>Lexile:</a:t>
            </a:r>
            <a:r>
              <a:rPr lang="en-US" dirty="0"/>
              <a:t> 650L</a:t>
            </a:r>
          </a:p>
        </p:txBody>
      </p:sp>
      <p:pic>
        <p:nvPicPr>
          <p:cNvPr id="13314" name="Picture 2" descr="cover_image">
            <a:extLst>
              <a:ext uri="{FF2B5EF4-FFF2-40B4-BE49-F238E27FC236}">
                <a16:creationId xmlns:a16="http://schemas.microsoft.com/office/drawing/2014/main" xmlns="" id="{4E7EF013-6040-485D-98E4-8BFD6E669FB1}"/>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954380" y="1825625"/>
            <a:ext cx="2949240"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5295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Spirit Hunters</a:t>
            </a:r>
            <a:br>
              <a:rPr lang="en-US" b="1" i="1" dirty="0"/>
            </a:br>
            <a:r>
              <a:rPr lang="en-US" dirty="0"/>
              <a:t>by Ellen Oh</a:t>
            </a:r>
            <a:endParaRPr lang="en-US" b="1" i="1" dirty="0"/>
          </a:p>
        </p:txBody>
      </p:sp>
      <p:sp>
        <p:nvSpPr>
          <p:cNvPr id="3" name="Content Placeholder 2"/>
          <p:cNvSpPr>
            <a:spLocks noGrp="1"/>
          </p:cNvSpPr>
          <p:nvPr>
            <p:ph sz="half" idx="1"/>
          </p:nvPr>
        </p:nvSpPr>
        <p:spPr>
          <a:xfrm>
            <a:off x="838200" y="1960561"/>
            <a:ext cx="5181600" cy="4351338"/>
          </a:xfrm>
        </p:spPr>
        <p:txBody>
          <a:bodyPr>
            <a:normAutofit fontScale="85000" lnSpcReduction="20000"/>
          </a:bodyPr>
          <a:lstStyle/>
          <a:p>
            <a:pPr marL="0" indent="0">
              <a:buNone/>
            </a:pPr>
            <a:r>
              <a:rPr lang="en-US" dirty="0"/>
              <a:t>Harper doesn't trust her new home from the moment she steps inside, and the rumors are that the Raine family's new house is haunted. Harper isn't sure she believes those rumors, until her younger brother, Michael, starts acting strangely. The whole atmosphere gives Harper a sense of </a:t>
            </a:r>
            <a:r>
              <a:rPr lang="en-US" dirty="0" err="1"/>
              <a:t>deja</a:t>
            </a:r>
            <a:r>
              <a:rPr lang="en-US" dirty="0"/>
              <a:t> vu, but she can't remember why. She knows that the memories she's blocking will help make sense of her brother's behavior and the strange and threatening sensations she feels in this house, but will she be able to put the pieces together in time?</a:t>
            </a:r>
          </a:p>
          <a:p>
            <a:pPr marL="0" indent="0">
              <a:buNone/>
            </a:pPr>
            <a:r>
              <a:rPr lang="en-US" b="1" dirty="0"/>
              <a:t>Lexile:</a:t>
            </a:r>
            <a:r>
              <a:rPr lang="en-US" dirty="0"/>
              <a:t> 680L</a:t>
            </a:r>
          </a:p>
          <a:p>
            <a:pPr marL="0" indent="0">
              <a:buNone/>
            </a:pPr>
            <a:endParaRPr lang="en-US" dirty="0"/>
          </a:p>
        </p:txBody>
      </p:sp>
      <p:sp>
        <p:nvSpPr>
          <p:cNvPr id="6" name="Content Placeholder 5">
            <a:extLst>
              <a:ext uri="{FF2B5EF4-FFF2-40B4-BE49-F238E27FC236}">
                <a16:creationId xmlns:a16="http://schemas.microsoft.com/office/drawing/2014/main" xmlns="" id="{941ED0C1-B7F3-461C-836A-6667E021CE41}"/>
              </a:ext>
            </a:extLst>
          </p:cNvPr>
          <p:cNvSpPr>
            <a:spLocks noGrp="1"/>
          </p:cNvSpPr>
          <p:nvPr>
            <p:ph sz="half" idx="2"/>
          </p:nvPr>
        </p:nvSpPr>
        <p:spPr>
          <a:xfrm>
            <a:off x="7574448" y="1825625"/>
            <a:ext cx="3053159" cy="4469846"/>
          </a:xfrm>
        </p:spPr>
        <p:txBody>
          <a:bodyPr>
            <a:normAutofit fontScale="85000" lnSpcReduction="20000"/>
          </a:bodyPr>
          <a:lstStyle/>
          <a:p>
            <a:pPr marL="0" indent="0">
              <a:buNone/>
            </a:pPr>
            <a:endParaRPr lang="en-US" dirty="0"/>
          </a:p>
        </p:txBody>
      </p:sp>
      <p:pic>
        <p:nvPicPr>
          <p:cNvPr id="14338" name="Picture 2" descr="cover_image">
            <a:extLst>
              <a:ext uri="{FF2B5EF4-FFF2-40B4-BE49-F238E27FC236}">
                <a16:creationId xmlns:a16="http://schemas.microsoft.com/office/drawing/2014/main" xmlns="" id="{85CC6C49-81E9-4321-BDB5-0D601B5B07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4449" y="1825624"/>
            <a:ext cx="3053159" cy="4486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662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The First Rule of Punk</a:t>
            </a:r>
            <a:br>
              <a:rPr lang="en-US" b="1" i="1" dirty="0"/>
            </a:br>
            <a:r>
              <a:rPr lang="en-US" dirty="0"/>
              <a:t>by Celia C. Perez</a:t>
            </a:r>
            <a:endParaRPr lang="en-US" b="1" i="1" dirty="0"/>
          </a:p>
        </p:txBody>
      </p:sp>
      <p:sp>
        <p:nvSpPr>
          <p:cNvPr id="4" name="Content Placeholder 3"/>
          <p:cNvSpPr>
            <a:spLocks noGrp="1"/>
          </p:cNvSpPr>
          <p:nvPr>
            <p:ph sz="half" idx="2"/>
          </p:nvPr>
        </p:nvSpPr>
        <p:spPr>
          <a:xfrm>
            <a:off x="6172200" y="1984651"/>
            <a:ext cx="5181600" cy="4351338"/>
          </a:xfrm>
        </p:spPr>
        <p:txBody>
          <a:bodyPr>
            <a:normAutofit lnSpcReduction="10000"/>
          </a:bodyPr>
          <a:lstStyle/>
          <a:p>
            <a:pPr marL="0" indent="0" fontAlgn="base">
              <a:buNone/>
            </a:pPr>
            <a:r>
              <a:rPr lang="en-US" dirty="0"/>
              <a:t>Twelve-year-old Maria Luisa O'Neill-Morales (</a:t>
            </a:r>
            <a:r>
              <a:rPr lang="en-US" dirty="0" err="1"/>
              <a:t>Malu</a:t>
            </a:r>
            <a:r>
              <a:rPr lang="en-US" dirty="0"/>
              <a:t>) reluctantly moves with her Mexican-American mother to Chicago and starts seventh grade with a bang--violating the dress code with her punk rock aesthetic and spurning the middle school's most popular girl in favor of starting a band with a group of like-minded weirdos.</a:t>
            </a:r>
          </a:p>
          <a:p>
            <a:pPr marL="0" indent="0" fontAlgn="base">
              <a:buNone/>
            </a:pPr>
            <a:r>
              <a:rPr lang="en-US" b="1" dirty="0"/>
              <a:t>Lexile:</a:t>
            </a:r>
            <a:r>
              <a:rPr lang="en-US" dirty="0"/>
              <a:t> 670L</a:t>
            </a:r>
          </a:p>
          <a:p>
            <a:pPr marL="0" indent="0" fontAlgn="base">
              <a:buNone/>
            </a:pPr>
            <a:endParaRPr lang="en-US" dirty="0"/>
          </a:p>
          <a:p>
            <a:pPr marL="0" indent="0">
              <a:buNone/>
            </a:pPr>
            <a:endParaRPr lang="en-US" dirty="0"/>
          </a:p>
        </p:txBody>
      </p:sp>
      <p:pic>
        <p:nvPicPr>
          <p:cNvPr id="15362" name="Picture 2" descr="cover_image">
            <a:extLst>
              <a:ext uri="{FF2B5EF4-FFF2-40B4-BE49-F238E27FC236}">
                <a16:creationId xmlns:a16="http://schemas.microsoft.com/office/drawing/2014/main" xmlns="" id="{A7E3260D-4586-4133-B0DE-7F22FAC4A883}"/>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948336" y="1825625"/>
            <a:ext cx="2961327"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8537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Tentacle &amp; Wing</a:t>
            </a:r>
            <a:br>
              <a:rPr lang="en-US" b="1" i="1" dirty="0"/>
            </a:br>
            <a:r>
              <a:rPr lang="en-US" dirty="0"/>
              <a:t>by Sarah Porter</a:t>
            </a:r>
            <a:endParaRPr lang="en-US" b="1" i="1" dirty="0"/>
          </a:p>
        </p:txBody>
      </p:sp>
      <p:sp>
        <p:nvSpPr>
          <p:cNvPr id="3" name="Content Placeholder 2"/>
          <p:cNvSpPr>
            <a:spLocks noGrp="1"/>
          </p:cNvSpPr>
          <p:nvPr>
            <p:ph sz="half" idx="1"/>
          </p:nvPr>
        </p:nvSpPr>
        <p:spPr>
          <a:xfrm>
            <a:off x="838200" y="1931642"/>
            <a:ext cx="5181600" cy="4351338"/>
          </a:xfrm>
        </p:spPr>
        <p:txBody>
          <a:bodyPr>
            <a:normAutofit lnSpcReduction="10000"/>
          </a:bodyPr>
          <a:lstStyle/>
          <a:p>
            <a:pPr marL="0" indent="0">
              <a:buNone/>
            </a:pPr>
            <a:r>
              <a:rPr lang="en-US" dirty="0"/>
              <a:t>Twelve-year-old Ada is a Chimera, someone born with human and animal DNA thanks to a genetic experiment gone wrong. When she is shipped off to a quarantined school for other kids like herself, she senses that the facility is keeping a secret, which, if discovered, could upend everything the world knows about how Chimeras came into being.</a:t>
            </a:r>
          </a:p>
          <a:p>
            <a:pPr marL="0" indent="0">
              <a:buNone/>
            </a:pPr>
            <a:r>
              <a:rPr lang="en-US" b="1" dirty="0"/>
              <a:t>Lexile:</a:t>
            </a:r>
            <a:r>
              <a:rPr lang="en-US" dirty="0"/>
              <a:t> 750L</a:t>
            </a:r>
          </a:p>
          <a:p>
            <a:pPr marL="0" indent="0">
              <a:buNone/>
            </a:pPr>
            <a:endParaRPr lang="en-US" dirty="0"/>
          </a:p>
        </p:txBody>
      </p:sp>
      <p:pic>
        <p:nvPicPr>
          <p:cNvPr id="16386" name="Picture 2" descr="cover_image">
            <a:extLst>
              <a:ext uri="{FF2B5EF4-FFF2-40B4-BE49-F238E27FC236}">
                <a16:creationId xmlns:a16="http://schemas.microsoft.com/office/drawing/2014/main" xmlns="" id="{AF8953AB-63AE-41F5-8D6A-8766DD45C07A}"/>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276293" y="1825625"/>
            <a:ext cx="2973414"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0238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Miles Morales: Spider-Man</a:t>
            </a:r>
            <a:br>
              <a:rPr lang="en-US" b="1" i="1" dirty="0"/>
            </a:br>
            <a:r>
              <a:rPr lang="en-US" dirty="0"/>
              <a:t>by Jason Reynolds</a:t>
            </a:r>
            <a:endParaRPr lang="en-US" b="1" i="1" dirty="0"/>
          </a:p>
        </p:txBody>
      </p:sp>
      <p:sp>
        <p:nvSpPr>
          <p:cNvPr id="4" name="Content Placeholder 3"/>
          <p:cNvSpPr>
            <a:spLocks noGrp="1"/>
          </p:cNvSpPr>
          <p:nvPr>
            <p:ph sz="half" idx="2"/>
          </p:nvPr>
        </p:nvSpPr>
        <p:spPr/>
        <p:txBody>
          <a:bodyPr/>
          <a:lstStyle/>
          <a:p>
            <a:pPr marL="0" indent="0">
              <a:buNone/>
            </a:pPr>
            <a:endParaRPr lang="en-US" dirty="0"/>
          </a:p>
          <a:p>
            <a:pPr marL="0" indent="0">
              <a:buNone/>
            </a:pPr>
            <a:r>
              <a:rPr lang="en-US" dirty="0"/>
              <a:t>Brooklyn Visions Academy student Miles Morales may not always want to be a super hero, but he must come to terms with his identity--and deal with a villainous teacher--as the new Spider Man.</a:t>
            </a:r>
          </a:p>
          <a:p>
            <a:pPr marL="0" indent="0">
              <a:buNone/>
            </a:pPr>
            <a:r>
              <a:rPr lang="en-US" b="1" dirty="0"/>
              <a:t>Lexile:</a:t>
            </a:r>
            <a:r>
              <a:rPr lang="en-US" dirty="0"/>
              <a:t> HL710L</a:t>
            </a:r>
          </a:p>
          <a:p>
            <a:pPr marL="0" indent="0">
              <a:buNone/>
            </a:pPr>
            <a:endParaRPr lang="en-US" dirty="0"/>
          </a:p>
        </p:txBody>
      </p:sp>
      <p:pic>
        <p:nvPicPr>
          <p:cNvPr id="17410" name="Picture 2" descr="cover_image">
            <a:extLst>
              <a:ext uri="{FF2B5EF4-FFF2-40B4-BE49-F238E27FC236}">
                <a16:creationId xmlns:a16="http://schemas.microsoft.com/office/drawing/2014/main" xmlns="" id="{C8A20D38-C06D-4C9B-8871-C12F6941DE17}"/>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960423" y="1825625"/>
            <a:ext cx="2937153"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28261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Lost Boys</a:t>
            </a:r>
            <a:br>
              <a:rPr lang="en-US" b="1" i="1" dirty="0"/>
            </a:br>
            <a:r>
              <a:rPr lang="en-US" dirty="0"/>
              <a:t>by Darcey Rosenblatt</a:t>
            </a:r>
            <a:endParaRPr lang="en-US" b="1" i="1" dirty="0"/>
          </a:p>
        </p:txBody>
      </p:sp>
      <p:sp>
        <p:nvSpPr>
          <p:cNvPr id="3" name="Content Placeholder 2"/>
          <p:cNvSpPr>
            <a:spLocks noGrp="1"/>
          </p:cNvSpPr>
          <p:nvPr>
            <p:ph sz="half" idx="1"/>
          </p:nvPr>
        </p:nvSpPr>
        <p:spPr>
          <a:xfrm>
            <a:off x="914400" y="2141537"/>
            <a:ext cx="5181600" cy="4351338"/>
          </a:xfrm>
        </p:spPr>
        <p:txBody>
          <a:bodyPr/>
          <a:lstStyle/>
          <a:p>
            <a:pPr marL="0" indent="0">
              <a:buNone/>
            </a:pPr>
            <a:endParaRPr lang="en-US" dirty="0"/>
          </a:p>
          <a:p>
            <a:pPr marL="0" indent="0">
              <a:buNone/>
            </a:pPr>
            <a:r>
              <a:rPr lang="en-US" dirty="0"/>
              <a:t>In 1982 Iran, twelve-year-old Reza is more interested in music than war, but enlists in obedience to his devout mother and soon finds himself in a prison camp in Iraq.</a:t>
            </a:r>
          </a:p>
          <a:p>
            <a:pPr marL="0" indent="0">
              <a:buNone/>
            </a:pPr>
            <a:r>
              <a:rPr lang="en-US" b="1" dirty="0"/>
              <a:t>Lexile:</a:t>
            </a:r>
            <a:r>
              <a:rPr lang="en-US" dirty="0"/>
              <a:t> HL640L</a:t>
            </a:r>
          </a:p>
          <a:p>
            <a:pPr marL="0" indent="0">
              <a:buNone/>
            </a:pPr>
            <a:endParaRPr lang="en-US" dirty="0"/>
          </a:p>
        </p:txBody>
      </p:sp>
      <p:pic>
        <p:nvPicPr>
          <p:cNvPr id="18434" name="Picture 2" descr="cover_image">
            <a:extLst>
              <a:ext uri="{FF2B5EF4-FFF2-40B4-BE49-F238E27FC236}">
                <a16:creationId xmlns:a16="http://schemas.microsoft.com/office/drawing/2014/main" xmlns="" id="{CB681A2C-BF49-4E4D-B6B5-542CE1825627}"/>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282336" y="1825625"/>
            <a:ext cx="2961327"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6469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i="1" dirty="0"/>
              <a:t>Tumble &amp; Blue</a:t>
            </a:r>
            <a:r>
              <a:rPr lang="en-US" dirty="0"/>
              <a:t/>
            </a:r>
            <a:br>
              <a:rPr lang="en-US" dirty="0"/>
            </a:br>
            <a:r>
              <a:rPr lang="en-US" dirty="0"/>
              <a:t>by Cassie Beasley</a:t>
            </a:r>
            <a:endParaRPr lang="en-US" b="1" i="1" dirty="0"/>
          </a:p>
        </p:txBody>
      </p:sp>
      <p:sp>
        <p:nvSpPr>
          <p:cNvPr id="6" name="Content Placeholder 5"/>
          <p:cNvSpPr>
            <a:spLocks noGrp="1"/>
          </p:cNvSpPr>
          <p:nvPr>
            <p:ph sz="half" idx="2"/>
          </p:nvPr>
        </p:nvSpPr>
        <p:spPr>
          <a:xfrm>
            <a:off x="6172200" y="1690688"/>
            <a:ext cx="5181600" cy="4351338"/>
          </a:xfrm>
        </p:spPr>
        <p:txBody>
          <a:bodyPr/>
          <a:lstStyle/>
          <a:p>
            <a:pPr marL="0" indent="0">
              <a:buNone/>
            </a:pPr>
            <a:endParaRPr lang="en-US" dirty="0"/>
          </a:p>
          <a:p>
            <a:pPr marL="0" indent="0">
              <a:buNone/>
            </a:pPr>
            <a:r>
              <a:rPr lang="en-US" dirty="0"/>
              <a:t>In order for Tumble Wilson and Blue Montgomery to fix their ancestors' mistakes and banish the bad luck that has followed them around for all of their lives, they must face Munch, the mysterious golden alligator who cast the curse centuries ago.</a:t>
            </a:r>
          </a:p>
          <a:p>
            <a:pPr marL="0" indent="0">
              <a:buNone/>
            </a:pPr>
            <a:r>
              <a:rPr lang="en-US" b="1" dirty="0"/>
              <a:t>Lexile:</a:t>
            </a:r>
            <a:r>
              <a:rPr lang="en-US" dirty="0"/>
              <a:t> 680L</a:t>
            </a:r>
          </a:p>
          <a:p>
            <a:pPr marL="0" indent="0">
              <a:buNone/>
            </a:pPr>
            <a:endParaRPr lang="en-US" dirty="0"/>
          </a:p>
        </p:txBody>
      </p:sp>
      <p:sp>
        <p:nvSpPr>
          <p:cNvPr id="3" name="Content Placeholder 2">
            <a:extLst>
              <a:ext uri="{FF2B5EF4-FFF2-40B4-BE49-F238E27FC236}">
                <a16:creationId xmlns:a16="http://schemas.microsoft.com/office/drawing/2014/main" xmlns="" id="{3188E43F-F9E4-456F-9F33-C04F19676B56}"/>
              </a:ext>
            </a:extLst>
          </p:cNvPr>
          <p:cNvSpPr>
            <a:spLocks noGrp="1"/>
          </p:cNvSpPr>
          <p:nvPr>
            <p:ph sz="half" idx="1"/>
          </p:nvPr>
        </p:nvSpPr>
        <p:spPr/>
        <p:txBody>
          <a:bodyPr/>
          <a:lstStyle/>
          <a:p>
            <a:pPr marL="0" indent="0">
              <a:buNone/>
            </a:pPr>
            <a:endParaRPr lang="en-US" dirty="0"/>
          </a:p>
        </p:txBody>
      </p:sp>
      <p:pic>
        <p:nvPicPr>
          <p:cNvPr id="1026" name="Picture 2" descr="cover_image">
            <a:extLst>
              <a:ext uri="{FF2B5EF4-FFF2-40B4-BE49-F238E27FC236}">
                <a16:creationId xmlns:a16="http://schemas.microsoft.com/office/drawing/2014/main" xmlns="" id="{443DFBBF-AE36-4354-B6AE-04B73AD4E9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6199" y="1825625"/>
            <a:ext cx="2914097" cy="4389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37516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Piecing Me Together</a:t>
            </a:r>
            <a:br>
              <a:rPr lang="en-US" b="1" i="1" dirty="0"/>
            </a:br>
            <a:r>
              <a:rPr lang="en-US" dirty="0"/>
              <a:t>by Renee Watson</a:t>
            </a:r>
            <a:endParaRPr lang="en-US" b="1" i="1" dirty="0"/>
          </a:p>
        </p:txBody>
      </p:sp>
      <p:sp>
        <p:nvSpPr>
          <p:cNvPr id="4" name="Content Placeholder 3"/>
          <p:cNvSpPr>
            <a:spLocks noGrp="1"/>
          </p:cNvSpPr>
          <p:nvPr>
            <p:ph sz="half" idx="2"/>
          </p:nvPr>
        </p:nvSpPr>
        <p:spPr/>
        <p:txBody>
          <a:bodyPr>
            <a:normAutofit lnSpcReduction="10000"/>
          </a:bodyPr>
          <a:lstStyle/>
          <a:p>
            <a:pPr marL="0" indent="0">
              <a:buNone/>
            </a:pPr>
            <a:endParaRPr lang="en-US" dirty="0"/>
          </a:p>
          <a:p>
            <a:pPr marL="0" indent="0">
              <a:buNone/>
            </a:pPr>
            <a:r>
              <a:rPr lang="en-US" dirty="0"/>
              <a:t>Tired of being singled out at her mostly-white private school as someone who needs support, high school junior Jade would rather participate in the school's amazing Study Abroad program than join Women to Women, a mentorship program for at-risk girls. </a:t>
            </a:r>
          </a:p>
          <a:p>
            <a:pPr marL="0" indent="0">
              <a:buNone/>
            </a:pPr>
            <a:r>
              <a:rPr lang="en-US" b="1" dirty="0"/>
              <a:t>Lexile:</a:t>
            </a:r>
            <a:r>
              <a:rPr lang="en-US" dirty="0"/>
              <a:t> 680L</a:t>
            </a:r>
          </a:p>
          <a:p>
            <a:pPr marL="0" indent="0">
              <a:buNone/>
            </a:pPr>
            <a:endParaRPr lang="en-US" dirty="0"/>
          </a:p>
        </p:txBody>
      </p:sp>
      <p:pic>
        <p:nvPicPr>
          <p:cNvPr id="19458" name="Picture 2" descr="cover_image">
            <a:extLst>
              <a:ext uri="{FF2B5EF4-FFF2-40B4-BE49-F238E27FC236}">
                <a16:creationId xmlns:a16="http://schemas.microsoft.com/office/drawing/2014/main" xmlns="" id="{88F635E0-D47E-4D7F-84EF-D4C16E78E04A}"/>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990641" y="1825625"/>
            <a:ext cx="287671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01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Beyond the Bright Sea</a:t>
            </a:r>
            <a:br>
              <a:rPr lang="en-US" b="1" i="1" dirty="0"/>
            </a:br>
            <a:r>
              <a:rPr lang="en-US" dirty="0"/>
              <a:t>by Lauren </a:t>
            </a:r>
            <a:r>
              <a:rPr lang="en-US" dirty="0" err="1"/>
              <a:t>Wolk</a:t>
            </a:r>
            <a:endParaRPr lang="en-US" b="1" i="1" dirty="0"/>
          </a:p>
        </p:txBody>
      </p:sp>
      <p:sp>
        <p:nvSpPr>
          <p:cNvPr id="3" name="Content Placeholder 2"/>
          <p:cNvSpPr>
            <a:spLocks noGrp="1"/>
          </p:cNvSpPr>
          <p:nvPr>
            <p:ph sz="half" idx="1"/>
          </p:nvPr>
        </p:nvSpPr>
        <p:spPr/>
        <p:txBody>
          <a:bodyPr>
            <a:normAutofit fontScale="77500" lnSpcReduction="20000"/>
          </a:bodyPr>
          <a:lstStyle/>
          <a:p>
            <a:pPr marL="0" indent="0">
              <a:buNone/>
            </a:pPr>
            <a:endParaRPr lang="en-US" dirty="0"/>
          </a:p>
          <a:p>
            <a:pPr marL="0" indent="0">
              <a:buNone/>
            </a:pPr>
            <a:r>
              <a:rPr lang="en-US" dirty="0"/>
              <a:t>Crow has lived her entire life on a tiny island off the coast of Massachusetts. Her only companions are Osh, the man who rescued her as an infant and raised her, and Miss Maggie, their neighbor across the sandbar. But it isn't until the night when a mysterious fire appears across the water that an unspoken question of her own history forms in her heart and an unstoppable chain of events is triggered. Using her bravery and perseverance, Crow must follow clues that not only lead to a personal treasure, but to uncovering her lost identity and, ultimately, understanding what it means to be a family.</a:t>
            </a:r>
          </a:p>
          <a:p>
            <a:pPr marL="0" indent="0">
              <a:buNone/>
            </a:pPr>
            <a:r>
              <a:rPr lang="en-US" b="1" dirty="0"/>
              <a:t>Lexile:</a:t>
            </a:r>
            <a:r>
              <a:rPr lang="en-US" dirty="0"/>
              <a:t> 770L</a:t>
            </a:r>
          </a:p>
          <a:p>
            <a:pPr marL="0" indent="0">
              <a:buNone/>
            </a:pPr>
            <a:endParaRPr lang="en-US" dirty="0"/>
          </a:p>
        </p:txBody>
      </p:sp>
      <p:pic>
        <p:nvPicPr>
          <p:cNvPr id="20482" name="Picture 2" descr="cover_image">
            <a:extLst>
              <a:ext uri="{FF2B5EF4-FFF2-40B4-BE49-F238E27FC236}">
                <a16:creationId xmlns:a16="http://schemas.microsoft.com/office/drawing/2014/main" xmlns="" id="{BC7A9C4C-00F9-41CF-A80E-5E437C04647F}"/>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282336" y="1825625"/>
            <a:ext cx="2961327"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3102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latin typeface="Times New Roman" panose="02020603050405020304" pitchFamily="18" charset="0"/>
              </a:rPr>
              <a:t>Greetings From Witness Protection!</a:t>
            </a:r>
            <a:br>
              <a:rPr lang="en-US" b="1" i="1" dirty="0">
                <a:latin typeface="Times New Roman" panose="02020603050405020304" pitchFamily="18" charset="0"/>
              </a:rPr>
            </a:br>
            <a:r>
              <a:rPr lang="en-US" dirty="0">
                <a:latin typeface="Times New Roman" panose="02020603050405020304" pitchFamily="18" charset="0"/>
              </a:rPr>
              <a:t>by Jake Burt</a:t>
            </a:r>
            <a:endParaRPr lang="en-US" b="1" dirty="0"/>
          </a:p>
        </p:txBody>
      </p:sp>
      <p:sp>
        <p:nvSpPr>
          <p:cNvPr id="3" name="Content Placeholder 2"/>
          <p:cNvSpPr>
            <a:spLocks noGrp="1"/>
          </p:cNvSpPr>
          <p:nvPr>
            <p:ph sz="half" idx="1"/>
          </p:nvPr>
        </p:nvSpPr>
        <p:spPr/>
        <p:txBody>
          <a:bodyPr/>
          <a:lstStyle/>
          <a:p>
            <a:pPr marL="0" indent="0">
              <a:buNone/>
            </a:pPr>
            <a:endParaRPr lang="en-US" dirty="0"/>
          </a:p>
          <a:p>
            <a:pPr marL="0" indent="0">
              <a:buNone/>
            </a:pPr>
            <a:r>
              <a:rPr lang="en-US" dirty="0"/>
              <a:t>Thirteen-year-old Nikki </a:t>
            </a:r>
            <a:r>
              <a:rPr lang="en-US" dirty="0" err="1"/>
              <a:t>Demere</a:t>
            </a:r>
            <a:r>
              <a:rPr lang="en-US" dirty="0"/>
              <a:t> is an orphan and a kleptomaniac, making her the perfect girl to portray the </a:t>
            </a:r>
            <a:r>
              <a:rPr lang="en-US" dirty="0" err="1"/>
              <a:t>Trevors</a:t>
            </a:r>
            <a:r>
              <a:rPr lang="en-US" dirty="0"/>
              <a:t>' daughter in witness protection, but she soon learns that the biggest threat to her new family's security comes from her own past.</a:t>
            </a:r>
          </a:p>
          <a:p>
            <a:pPr marL="0" indent="0">
              <a:buNone/>
            </a:pPr>
            <a:r>
              <a:rPr lang="en-US" b="1" dirty="0"/>
              <a:t>Lexile:</a:t>
            </a:r>
            <a:r>
              <a:rPr lang="en-US" dirty="0"/>
              <a:t> 750L</a:t>
            </a:r>
          </a:p>
          <a:p>
            <a:pPr marL="0" indent="0">
              <a:buNone/>
            </a:pPr>
            <a:endParaRPr lang="en-US" dirty="0"/>
          </a:p>
        </p:txBody>
      </p:sp>
      <p:pic>
        <p:nvPicPr>
          <p:cNvPr id="2050" name="Picture 2" descr="cover_image">
            <a:extLst>
              <a:ext uri="{FF2B5EF4-FFF2-40B4-BE49-F238E27FC236}">
                <a16:creationId xmlns:a16="http://schemas.microsoft.com/office/drawing/2014/main" xmlns="" id="{526F107C-B8FE-4141-B4AA-5229ABFAB254}"/>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353407" y="1921565"/>
            <a:ext cx="2884213" cy="42553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6895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The Last Cherry Blossom</a:t>
            </a:r>
            <a:br>
              <a:rPr lang="en-US" b="1" i="1" dirty="0"/>
            </a:br>
            <a:r>
              <a:rPr lang="en-US" dirty="0"/>
              <a:t>by Kathleen </a:t>
            </a:r>
            <a:r>
              <a:rPr lang="en-US" dirty="0" err="1"/>
              <a:t>Burkinshaw</a:t>
            </a:r>
            <a:endParaRPr lang="en-US" b="1" dirty="0"/>
          </a:p>
        </p:txBody>
      </p:sp>
      <p:sp>
        <p:nvSpPr>
          <p:cNvPr id="4" name="Content Placeholder 3"/>
          <p:cNvSpPr>
            <a:spLocks noGrp="1"/>
          </p:cNvSpPr>
          <p:nvPr>
            <p:ph sz="half" idx="2"/>
          </p:nvPr>
        </p:nvSpPr>
        <p:spPr>
          <a:xfrm>
            <a:off x="6172200" y="1825624"/>
            <a:ext cx="5181600" cy="4455905"/>
          </a:xfrm>
        </p:spPr>
        <p:txBody>
          <a:bodyPr>
            <a:normAutofit fontScale="92500" lnSpcReduction="20000"/>
          </a:bodyPr>
          <a:lstStyle/>
          <a:p>
            <a:pPr marL="0" indent="0">
              <a:buNone/>
            </a:pPr>
            <a:r>
              <a:rPr lang="en-US" dirty="0"/>
              <a:t>Yuriko is happy growing up in Hiroshima with her Papa, but things quickly change when her aunt Kimiko and her cousin </a:t>
            </a:r>
            <a:r>
              <a:rPr lang="en-US" dirty="0" err="1"/>
              <a:t>Genji</a:t>
            </a:r>
            <a:r>
              <a:rPr lang="en-US" dirty="0"/>
              <a:t> begin living with them and the family threatens to get bigger with talk of a double marriage! However, the world beyond their doors is even more unpredictable. World War II is coming to an end, and Japan's fate is not entirely clear. When the atomic bomb hits Hiroshima, it's through Yuriko's twelve-year-old eyes that we witness the devastation and horror.</a:t>
            </a:r>
          </a:p>
          <a:p>
            <a:pPr marL="0" indent="0">
              <a:buNone/>
            </a:pPr>
            <a:r>
              <a:rPr lang="en-US" b="1" dirty="0"/>
              <a:t>Reading Level:</a:t>
            </a:r>
            <a:r>
              <a:rPr lang="en-US" dirty="0"/>
              <a:t> 6.5</a:t>
            </a:r>
          </a:p>
          <a:p>
            <a:pPr marL="0" indent="0">
              <a:buNone/>
            </a:pPr>
            <a:endParaRPr lang="en-US" dirty="0"/>
          </a:p>
        </p:txBody>
      </p:sp>
      <p:pic>
        <p:nvPicPr>
          <p:cNvPr id="3074" name="Picture 2" descr="cover_image">
            <a:extLst>
              <a:ext uri="{FF2B5EF4-FFF2-40B4-BE49-F238E27FC236}">
                <a16:creationId xmlns:a16="http://schemas.microsoft.com/office/drawing/2014/main" xmlns="" id="{9B9637F4-DF8E-444B-A685-28FD20382990}"/>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912075" y="1825625"/>
            <a:ext cx="3033849"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3548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The Epic Fail of Arturo Zamora</a:t>
            </a:r>
            <a:br>
              <a:rPr lang="en-US" b="1" i="1" dirty="0"/>
            </a:br>
            <a:r>
              <a:rPr lang="en-US" dirty="0"/>
              <a:t>by Pablo </a:t>
            </a:r>
            <a:r>
              <a:rPr lang="en-US" dirty="0" err="1"/>
              <a:t>Cartaya</a:t>
            </a:r>
            <a:endParaRPr lang="en-US" b="1" i="1" dirty="0"/>
          </a:p>
        </p:txBody>
      </p:sp>
      <p:sp>
        <p:nvSpPr>
          <p:cNvPr id="3" name="Content Placeholder 2"/>
          <p:cNvSpPr>
            <a:spLocks noGrp="1"/>
          </p:cNvSpPr>
          <p:nvPr>
            <p:ph sz="half" idx="1"/>
          </p:nvPr>
        </p:nvSpPr>
        <p:spPr/>
        <p:txBody>
          <a:bodyPr/>
          <a:lstStyle/>
          <a:p>
            <a:pPr marL="0" indent="0">
              <a:buNone/>
            </a:pPr>
            <a:r>
              <a:rPr lang="en-US" dirty="0"/>
              <a:t>The story of 13-year-old Arturo, who is looking forward to a relaxing summer until Carmen, a cute and funny girl moves into his apartment complex. While he deals with his stomach turning into a deep fryer over a girl, a smarmy land developer rolls into town and threatens to change it.</a:t>
            </a:r>
          </a:p>
          <a:p>
            <a:pPr marL="0" indent="0">
              <a:buNone/>
            </a:pPr>
            <a:r>
              <a:rPr lang="en-US" b="1" dirty="0"/>
              <a:t>Lexile:</a:t>
            </a:r>
            <a:r>
              <a:rPr lang="en-US" dirty="0"/>
              <a:t> 750L</a:t>
            </a:r>
          </a:p>
          <a:p>
            <a:pPr marL="0" indent="0">
              <a:buNone/>
            </a:pPr>
            <a:endParaRPr lang="en-US" dirty="0"/>
          </a:p>
        </p:txBody>
      </p:sp>
      <p:pic>
        <p:nvPicPr>
          <p:cNvPr id="4098" name="Picture 2" descr="cover_image">
            <a:extLst>
              <a:ext uri="{FF2B5EF4-FFF2-40B4-BE49-F238E27FC236}">
                <a16:creationId xmlns:a16="http://schemas.microsoft.com/office/drawing/2014/main" xmlns="" id="{82409ADD-93D2-4FFA-9231-6EDA5F61F94E}"/>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610474" y="1921565"/>
            <a:ext cx="2672522" cy="39756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8099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Pashmina</a:t>
            </a:r>
            <a:r>
              <a:rPr lang="en-US" b="1" dirty="0"/>
              <a:t/>
            </a:r>
            <a:br>
              <a:rPr lang="en-US" b="1" dirty="0"/>
            </a:br>
            <a:r>
              <a:rPr lang="en-US" dirty="0"/>
              <a:t>by Nidhi </a:t>
            </a:r>
            <a:r>
              <a:rPr lang="en-US" dirty="0" err="1"/>
              <a:t>Chanani</a:t>
            </a:r>
            <a:endParaRPr lang="en-US" b="1" dirty="0"/>
          </a:p>
        </p:txBody>
      </p:sp>
      <p:sp>
        <p:nvSpPr>
          <p:cNvPr id="4" name="Content Placeholder 3"/>
          <p:cNvSpPr>
            <a:spLocks noGrp="1"/>
          </p:cNvSpPr>
          <p:nvPr>
            <p:ph sz="half" idx="2"/>
          </p:nvPr>
        </p:nvSpPr>
        <p:spPr/>
        <p:txBody>
          <a:bodyPr>
            <a:normAutofit fontScale="85000" lnSpcReduction="20000"/>
          </a:bodyPr>
          <a:lstStyle/>
          <a:p>
            <a:pPr marL="0" indent="0">
              <a:buNone/>
            </a:pPr>
            <a:r>
              <a:rPr lang="en-US" dirty="0"/>
              <a:t>In this debut graphic novel,  teenaged Priyanka’s mother's homeland of India can only exist in her imagination. That is, until she finds a mysterious pashmina tucked away in a forgotten suitcase. When she wraps herself in it, she is transported to a place more vivid and colorful than any guidebook or Bollywood film. But is this the real India? And what is that shadow lurking in the background? To learn the truth </a:t>
            </a:r>
            <a:r>
              <a:rPr lang="en-US" dirty="0" err="1"/>
              <a:t>Pri</a:t>
            </a:r>
            <a:r>
              <a:rPr lang="en-US" dirty="0"/>
              <a:t> must travel farther than she's ever dared and find the family she never knew.</a:t>
            </a:r>
          </a:p>
          <a:p>
            <a:pPr marL="0" indent="0">
              <a:buNone/>
            </a:pPr>
            <a:r>
              <a:rPr lang="en-US" b="1" dirty="0"/>
              <a:t>Lexile:</a:t>
            </a:r>
            <a:r>
              <a:rPr lang="en-US" dirty="0"/>
              <a:t> GN240L</a:t>
            </a:r>
          </a:p>
          <a:p>
            <a:pPr marL="0" indent="0">
              <a:buNone/>
            </a:pPr>
            <a:endParaRPr lang="en-US" dirty="0"/>
          </a:p>
        </p:txBody>
      </p:sp>
      <p:pic>
        <p:nvPicPr>
          <p:cNvPr id="5122" name="Picture 2" descr="cover_image">
            <a:extLst>
              <a:ext uri="{FF2B5EF4-FFF2-40B4-BE49-F238E27FC236}">
                <a16:creationId xmlns:a16="http://schemas.microsoft.com/office/drawing/2014/main" xmlns="" id="{62950BC6-A7BD-4D4D-B673-C579EE537FBA}"/>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934817" y="1825625"/>
            <a:ext cx="2905045" cy="4101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297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Cyclone</a:t>
            </a:r>
            <a:br>
              <a:rPr lang="en-US" b="1" i="1" dirty="0"/>
            </a:br>
            <a:r>
              <a:rPr lang="en-US" dirty="0"/>
              <a:t>by Doreen Cronin</a:t>
            </a:r>
            <a:endParaRPr lang="en-US" b="1" i="1" dirty="0"/>
          </a:p>
        </p:txBody>
      </p:sp>
      <p:sp>
        <p:nvSpPr>
          <p:cNvPr id="3" name="Content Placeholder 2"/>
          <p:cNvSpPr>
            <a:spLocks noGrp="1"/>
          </p:cNvSpPr>
          <p:nvPr>
            <p:ph sz="half" idx="1"/>
          </p:nvPr>
        </p:nvSpPr>
        <p:spPr/>
        <p:txBody>
          <a:bodyPr/>
          <a:lstStyle/>
          <a:p>
            <a:pPr marL="0" indent="0">
              <a:buNone/>
            </a:pPr>
            <a:endParaRPr lang="en-US" dirty="0"/>
          </a:p>
          <a:p>
            <a:pPr marL="0" indent="0">
              <a:buNone/>
            </a:pPr>
            <a:r>
              <a:rPr lang="en-US" dirty="0"/>
              <a:t>Blaming herself when the cousin she dragged onto a roller coaster falls into a coma, Nora struggles with unendurable guilt and tries to help when her cousin awakens with challenging disabilities.</a:t>
            </a:r>
          </a:p>
          <a:p>
            <a:pPr marL="0" indent="0">
              <a:buNone/>
            </a:pPr>
            <a:r>
              <a:rPr lang="en-US" b="1" dirty="0"/>
              <a:t>Lexile:</a:t>
            </a:r>
            <a:r>
              <a:rPr lang="en-US" dirty="0"/>
              <a:t> 600L</a:t>
            </a:r>
          </a:p>
          <a:p>
            <a:pPr marL="0" indent="0">
              <a:buNone/>
            </a:pPr>
            <a:endParaRPr lang="en-US" dirty="0"/>
          </a:p>
        </p:txBody>
      </p:sp>
      <p:sp>
        <p:nvSpPr>
          <p:cNvPr id="6" name="Content Placeholder 5">
            <a:extLst>
              <a:ext uri="{FF2B5EF4-FFF2-40B4-BE49-F238E27FC236}">
                <a16:creationId xmlns:a16="http://schemas.microsoft.com/office/drawing/2014/main" xmlns="" id="{D27088C2-A39A-4DF2-94AF-9DD4406945F8}"/>
              </a:ext>
            </a:extLst>
          </p:cNvPr>
          <p:cNvSpPr>
            <a:spLocks noGrp="1"/>
          </p:cNvSpPr>
          <p:nvPr>
            <p:ph sz="half" idx="2"/>
          </p:nvPr>
        </p:nvSpPr>
        <p:spPr/>
        <p:txBody>
          <a:bodyPr/>
          <a:lstStyle/>
          <a:p>
            <a:pPr marL="0" indent="0">
              <a:buNone/>
            </a:pPr>
            <a:endParaRPr lang="en-US" dirty="0"/>
          </a:p>
        </p:txBody>
      </p:sp>
      <p:pic>
        <p:nvPicPr>
          <p:cNvPr id="6146" name="Picture 2" descr="cover_image">
            <a:extLst>
              <a:ext uri="{FF2B5EF4-FFF2-40B4-BE49-F238E27FC236}">
                <a16:creationId xmlns:a16="http://schemas.microsoft.com/office/drawing/2014/main" xmlns="" id="{F27B8606-699E-40A8-8255-2F81AB7446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1370" y="1825625"/>
            <a:ext cx="2937153"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4034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Refugee</a:t>
            </a:r>
            <a:br>
              <a:rPr lang="en-US" b="1" i="1" dirty="0"/>
            </a:br>
            <a:r>
              <a:rPr lang="en-US" dirty="0"/>
              <a:t>by Alan Gratz</a:t>
            </a:r>
            <a:endParaRPr lang="en-US" b="1" i="1" dirty="0"/>
          </a:p>
        </p:txBody>
      </p:sp>
      <p:sp>
        <p:nvSpPr>
          <p:cNvPr id="4" name="Content Placeholder 3"/>
          <p:cNvSpPr>
            <a:spLocks noGrp="1"/>
          </p:cNvSpPr>
          <p:nvPr>
            <p:ph sz="half" idx="2"/>
          </p:nvPr>
        </p:nvSpPr>
        <p:spPr/>
        <p:txBody>
          <a:bodyPr>
            <a:normAutofit fontScale="92500" lnSpcReduction="10000"/>
          </a:bodyPr>
          <a:lstStyle/>
          <a:p>
            <a:pPr marL="0" indent="0">
              <a:buNone/>
            </a:pPr>
            <a:r>
              <a:rPr lang="en-US" dirty="0"/>
              <a:t>Although separated by continents and decades, Josef, a Jewish boy </a:t>
            </a:r>
            <a:r>
              <a:rPr lang="en-US" dirty="0" err="1"/>
              <a:t>livng</a:t>
            </a:r>
            <a:r>
              <a:rPr lang="en-US" dirty="0"/>
              <a:t> in 1930s Nazi Germany; Isabel, a Cuban girl trying to escape the riots and unrest plaguing her country in 1994; and Mahmoud, a Syrian boy in 2015 whose homeland is torn apart by violence and destruction, embark on harrowing journeys in search of refuge, discovering connections tying their stories together.</a:t>
            </a:r>
          </a:p>
          <a:p>
            <a:pPr marL="0" indent="0">
              <a:buNone/>
            </a:pPr>
            <a:r>
              <a:rPr lang="en-US" b="1" dirty="0"/>
              <a:t>Lexile:</a:t>
            </a:r>
            <a:r>
              <a:rPr lang="en-US" dirty="0"/>
              <a:t> 800L</a:t>
            </a:r>
          </a:p>
          <a:p>
            <a:pPr marL="0" indent="0">
              <a:buNone/>
            </a:pPr>
            <a:endParaRPr lang="en-US" dirty="0"/>
          </a:p>
        </p:txBody>
      </p:sp>
      <p:pic>
        <p:nvPicPr>
          <p:cNvPr id="7170" name="Picture 2" descr="cover_image">
            <a:extLst>
              <a:ext uri="{FF2B5EF4-FFF2-40B4-BE49-F238E27FC236}">
                <a16:creationId xmlns:a16="http://schemas.microsoft.com/office/drawing/2014/main" xmlns="" id="{824DF1C9-8BBB-4C04-90BB-F5D771121C9E}"/>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960425" y="1825625"/>
            <a:ext cx="2937152" cy="4351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6634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Real Friends</a:t>
            </a:r>
            <a:br>
              <a:rPr lang="en-US" b="1" i="1" dirty="0"/>
            </a:br>
            <a:r>
              <a:rPr lang="en-US" dirty="0"/>
              <a:t>by Shannon Hale and </a:t>
            </a:r>
            <a:r>
              <a:rPr lang="en-US" dirty="0" err="1"/>
              <a:t>LeUyen</a:t>
            </a:r>
            <a:r>
              <a:rPr lang="en-US" dirty="0"/>
              <a:t> Pham</a:t>
            </a:r>
            <a:endParaRPr lang="en-US" b="1" i="1" dirty="0"/>
          </a:p>
        </p:txBody>
      </p:sp>
      <p:sp>
        <p:nvSpPr>
          <p:cNvPr id="3" name="Content Placeholder 2"/>
          <p:cNvSpPr>
            <a:spLocks noGrp="1"/>
          </p:cNvSpPr>
          <p:nvPr>
            <p:ph sz="half" idx="1"/>
          </p:nvPr>
        </p:nvSpPr>
        <p:spPr>
          <a:xfrm>
            <a:off x="838200" y="1918390"/>
            <a:ext cx="5181600" cy="4351338"/>
          </a:xfrm>
        </p:spPr>
        <p:txBody>
          <a:bodyPr>
            <a:normAutofit fontScale="85000" lnSpcReduction="20000"/>
          </a:bodyPr>
          <a:lstStyle/>
          <a:p>
            <a:pPr marL="0" indent="0" fontAlgn="base">
              <a:buNone/>
            </a:pPr>
            <a:r>
              <a:rPr lang="en-US" dirty="0"/>
              <a:t>The graphic memoir of Shannon Hale in which she reflects on her childhood friendships. As the middle child between two older and two younger close-in-age siblings, young Shannon feels lost within her family, and at school, where it’s a similar situation with her never quite fitting in anywhere. As the story progresses and Shannon’s anxiety becomes more evident, each chapter focuses on a pivotal relationship and demonstrates the shifting loyalties, petty jealousies, and moments of short-lived triumph common to childhood friendships.</a:t>
            </a:r>
          </a:p>
          <a:p>
            <a:pPr marL="0" indent="0" fontAlgn="base">
              <a:buNone/>
            </a:pPr>
            <a:r>
              <a:rPr lang="en-US" b="1" dirty="0"/>
              <a:t>Lexile:</a:t>
            </a:r>
            <a:r>
              <a:rPr lang="en-US" dirty="0"/>
              <a:t> GN290L</a:t>
            </a:r>
          </a:p>
          <a:p>
            <a:pPr marL="0" indent="0" fontAlgn="base">
              <a:buNone/>
            </a:pPr>
            <a:endParaRPr lang="en-US" dirty="0"/>
          </a:p>
          <a:p>
            <a:pPr marL="0" indent="0">
              <a:buNone/>
            </a:pPr>
            <a:endParaRPr lang="en-US" dirty="0"/>
          </a:p>
        </p:txBody>
      </p:sp>
      <p:pic>
        <p:nvPicPr>
          <p:cNvPr id="8194" name="Picture 2" descr="cover_image">
            <a:extLst>
              <a:ext uri="{FF2B5EF4-FFF2-40B4-BE49-F238E27FC236}">
                <a16:creationId xmlns:a16="http://schemas.microsoft.com/office/drawing/2014/main" xmlns="" id="{4A815F00-4FAE-4FD5-86AB-779CF31C951F}"/>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233988" y="1825625"/>
            <a:ext cx="3058023"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79136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TotalTime>
  <Words>1257</Words>
  <Application>Microsoft Office PowerPoint</Application>
  <PresentationFormat>Widescreen</PresentationFormat>
  <Paragraphs>72</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1_Office Theme</vt:lpstr>
      <vt:lpstr>2019-2020 Volunteer State Book Award  Middle School Division</vt:lpstr>
      <vt:lpstr>Tumble &amp; Blue by Cassie Beasley</vt:lpstr>
      <vt:lpstr>Greetings From Witness Protection! by Jake Burt</vt:lpstr>
      <vt:lpstr>The Last Cherry Blossom by Kathleen Burkinshaw</vt:lpstr>
      <vt:lpstr>The Epic Fail of Arturo Zamora by Pablo Cartaya</vt:lpstr>
      <vt:lpstr>Pashmina by Nidhi Chanani</vt:lpstr>
      <vt:lpstr>Cyclone by Doreen Cronin</vt:lpstr>
      <vt:lpstr>Refugee by Alan Gratz</vt:lpstr>
      <vt:lpstr>Real Friends by Shannon Hale and LeUyen Pham</vt:lpstr>
      <vt:lpstr>Midnight Without a Moon by Linda Williams Jackson</vt:lpstr>
      <vt:lpstr>All’s Faire in Middle School by Victoria Jamieson</vt:lpstr>
      <vt:lpstr>Amina’s Voice by Hena Khan</vt:lpstr>
      <vt:lpstr>Warcross by Marie Lu</vt:lpstr>
      <vt:lpstr>The Stars Beneath Our Feet by David Barclay Moore</vt:lpstr>
      <vt:lpstr>Spirit Hunters by Ellen Oh</vt:lpstr>
      <vt:lpstr>The First Rule of Punk by Celia C. Perez</vt:lpstr>
      <vt:lpstr>Tentacle &amp; Wing by Sarah Porter</vt:lpstr>
      <vt:lpstr>Miles Morales: Spider-Man by Jason Reynolds</vt:lpstr>
      <vt:lpstr>Lost Boys by Darcey Rosenblatt</vt:lpstr>
      <vt:lpstr>Piecing Me Together by Renee Watson</vt:lpstr>
      <vt:lpstr>Beyond the Bright Sea by Lauren Wolk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2019-2020 Volunteer State Book Award  High School Division</dc:title>
  <dc:creator>Scot Smith</dc:creator>
  <cp:lastModifiedBy>Scot Smith</cp:lastModifiedBy>
  <cp:revision>23</cp:revision>
  <dcterms:created xsi:type="dcterms:W3CDTF">2019-07-03T12:27:00Z</dcterms:created>
  <dcterms:modified xsi:type="dcterms:W3CDTF">2019-08-08T08:40:52Z</dcterms:modified>
</cp:coreProperties>
</file>