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7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0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2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3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4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9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5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9399"/>
            <a:ext cx="9144000" cy="19117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2018-2019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Volunteer State Book Award 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Primary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Division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</p:txBody>
      </p:sp>
      <p:pic>
        <p:nvPicPr>
          <p:cNvPr id="4" name="Picture 3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88" y="5229225"/>
            <a:ext cx="1666875" cy="1628775"/>
          </a:xfrm>
          <a:prstGeom prst="rect">
            <a:avLst/>
          </a:prstGeom>
        </p:spPr>
      </p:pic>
      <p:pic>
        <p:nvPicPr>
          <p:cNvPr id="5" name="Picture 4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7237" y="5229224"/>
            <a:ext cx="1666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7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Ragweed’s Farm Dog Handbook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Anne </a:t>
            </a:r>
            <a:r>
              <a:rPr lang="en-US" dirty="0" err="1" smtClean="0"/>
              <a:t>Vittur</a:t>
            </a:r>
            <a:r>
              <a:rPr lang="en-US" dirty="0" smtClean="0"/>
              <a:t> Kennedy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book describes </a:t>
            </a:r>
            <a:r>
              <a:rPr lang="en-US" dirty="0" smtClean="0"/>
              <a:t>Ragweed's </a:t>
            </a:r>
            <a:r>
              <a:rPr lang="en-US" dirty="0"/>
              <a:t>handy tips to become the best farm dog </a:t>
            </a:r>
            <a:r>
              <a:rPr lang="en-US" dirty="0" smtClean="0"/>
              <a:t>ever.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55" y="2213263"/>
            <a:ext cx="3973245" cy="4275211"/>
          </a:xfrm>
        </p:spPr>
      </p:pic>
    </p:spTree>
    <p:extLst>
      <p:ext uri="{BB962C8B-B14F-4D97-AF65-F5344CB8AC3E}">
        <p14:creationId xmlns:p14="http://schemas.microsoft.com/office/powerpoint/2010/main" val="3632055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Little Red Gliding Hood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Tara </a:t>
            </a:r>
            <a:r>
              <a:rPr lang="en-US" dirty="0" err="1" smtClean="0"/>
              <a:t>Lazer</a:t>
            </a:r>
            <a:r>
              <a:rPr lang="en-US" dirty="0" smtClean="0"/>
              <a:t> &amp; Illustrated by Troy Cummings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176" y="2337954"/>
            <a:ext cx="3699163" cy="36991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Little Red is an excellent ice skater, but she will need a good partner for the skating pairs competition and the only one available is a certain Wolf, who needs new skates as badly as Little Red does. </a:t>
            </a:r>
          </a:p>
        </p:txBody>
      </p:sp>
    </p:spTree>
    <p:extLst>
      <p:ext uri="{BB962C8B-B14F-4D97-AF65-F5344CB8AC3E}">
        <p14:creationId xmlns:p14="http://schemas.microsoft.com/office/powerpoint/2010/main" val="831448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Ida, Always</a:t>
            </a:r>
            <a:br>
              <a:rPr lang="en-US" i="1" dirty="0" smtClean="0"/>
            </a:br>
            <a:r>
              <a:rPr lang="en-US" dirty="0" smtClean="0"/>
              <a:t>by Caron Levis &amp; Illustrated by Charles </a:t>
            </a:r>
            <a:r>
              <a:rPr lang="en-US" smtClean="0"/>
              <a:t>Santoso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beautiful, honest portrait of loss and deep friendship told through the story of two iconic polar bears.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64" y="2057400"/>
            <a:ext cx="4131187" cy="3751118"/>
          </a:xfrm>
        </p:spPr>
      </p:pic>
    </p:spTree>
    <p:extLst>
      <p:ext uri="{BB962C8B-B14F-4D97-AF65-F5344CB8AC3E}">
        <p14:creationId xmlns:p14="http://schemas.microsoft.com/office/powerpoint/2010/main" val="293483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MS Mincho"/>
              </a:rPr>
              <a:t>Hippos Are </a:t>
            </a:r>
            <a:r>
              <a:rPr lang="en-US" i="1" dirty="0" smtClean="0">
                <a:latin typeface="Times New Roman" panose="02020603050405020304" pitchFamily="18" charset="0"/>
                <a:ea typeface="MS Mincho"/>
              </a:rPr>
              <a:t>Huge!</a:t>
            </a:r>
            <a:br>
              <a:rPr lang="en-US" i="1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by Jonathan London &amp; Illustrated by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91" y="1993769"/>
            <a:ext cx="3789124" cy="418319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Hippos have razor-sharp tusks, weigh as much as fifty men, and can run twenty-five miles per hour! </a:t>
            </a:r>
            <a:r>
              <a:rPr lang="en-US" dirty="0" smtClean="0"/>
              <a:t>Readers follow </a:t>
            </a:r>
            <a:r>
              <a:rPr lang="en-US" dirty="0"/>
              <a:t>these hefty </a:t>
            </a:r>
            <a:r>
              <a:rPr lang="en-US" dirty="0" smtClean="0"/>
              <a:t>hippos </a:t>
            </a:r>
            <a:r>
              <a:rPr lang="en-US" dirty="0"/>
              <a:t>as they glide underwater, play tug-of-war, swat balls of dung at one another, and nuzzle their young in the mud.</a:t>
            </a:r>
          </a:p>
        </p:txBody>
      </p:sp>
    </p:spTree>
    <p:extLst>
      <p:ext uri="{BB962C8B-B14F-4D97-AF65-F5344CB8AC3E}">
        <p14:creationId xmlns:p14="http://schemas.microsoft.com/office/powerpoint/2010/main" val="173565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At the Marsh in the Meadow</a:t>
            </a:r>
            <a:br>
              <a:rPr lang="en-US" i="1" dirty="0" smtClean="0"/>
            </a:br>
            <a:r>
              <a:rPr lang="en-US" dirty="0" smtClean="0"/>
              <a:t>by Jeanie Mebane &amp; </a:t>
            </a:r>
            <a:r>
              <a:rPr lang="en-US" dirty="0"/>
              <a:t>i</a:t>
            </a:r>
            <a:r>
              <a:rPr lang="en-US" dirty="0" smtClean="0"/>
              <a:t>llustrated </a:t>
            </a:r>
            <a:r>
              <a:rPr lang="en-US" dirty="0"/>
              <a:t>by Gerald </a:t>
            </a:r>
            <a:r>
              <a:rPr lang="en-US" dirty="0" err="1"/>
              <a:t>Guerlais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poems in </a:t>
            </a:r>
            <a:r>
              <a:rPr lang="en-US" dirty="0"/>
              <a:t>this book </a:t>
            </a:r>
            <a:r>
              <a:rPr lang="en-US" dirty="0" smtClean="0"/>
              <a:t>portray </a:t>
            </a:r>
            <a:r>
              <a:rPr lang="en-US" dirty="0"/>
              <a:t>the wetlands food chain, showing how all forms of life, from the mud at the bottom of the marsh to the birds in the </a:t>
            </a:r>
            <a:r>
              <a:rPr lang="en-US" dirty="0" smtClean="0"/>
              <a:t>sky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573" y="2358737"/>
            <a:ext cx="4359112" cy="3574472"/>
          </a:xfrm>
        </p:spPr>
      </p:pic>
    </p:spTree>
    <p:extLst>
      <p:ext uri="{BB962C8B-B14F-4D97-AF65-F5344CB8AC3E}">
        <p14:creationId xmlns:p14="http://schemas.microsoft.com/office/powerpoint/2010/main" val="94014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The Quickest Kid in </a:t>
            </a:r>
            <a:r>
              <a:rPr lang="en-US" i="1" dirty="0" smtClean="0"/>
              <a:t>Clarksville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</a:t>
            </a:r>
            <a:r>
              <a:rPr lang="en-US" dirty="0"/>
              <a:t>Pat </a:t>
            </a:r>
            <a:r>
              <a:rPr lang="en-US" dirty="0" err="1" smtClean="0"/>
              <a:t>Zietlow</a:t>
            </a:r>
            <a:r>
              <a:rPr lang="en-US" dirty="0" smtClean="0"/>
              <a:t> Miller &amp; </a:t>
            </a:r>
            <a:br>
              <a:rPr lang="en-US" dirty="0" smtClean="0"/>
            </a:br>
            <a:r>
              <a:rPr lang="en-US" dirty="0" smtClean="0"/>
              <a:t>illustrated </a:t>
            </a:r>
            <a:r>
              <a:rPr lang="en-US" dirty="0"/>
              <a:t>by Frank Morrison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54" y="1978391"/>
            <a:ext cx="3096491" cy="445894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Growing up in the segregated town of </a:t>
            </a:r>
            <a:r>
              <a:rPr lang="en-US" dirty="0" smtClean="0"/>
              <a:t>Clarksville </a:t>
            </a:r>
            <a:r>
              <a:rPr lang="en-US" dirty="0"/>
              <a:t>in the 1960s, Alta's family cannot afford to buy her new </a:t>
            </a:r>
            <a:r>
              <a:rPr lang="en-US" dirty="0" smtClean="0"/>
              <a:t>sneakers. </a:t>
            </a:r>
            <a:r>
              <a:rPr lang="en-US" dirty="0"/>
              <a:t>S</a:t>
            </a:r>
            <a:r>
              <a:rPr lang="en-US" dirty="0" smtClean="0"/>
              <a:t>he </a:t>
            </a:r>
            <a:r>
              <a:rPr lang="en-US" dirty="0"/>
              <a:t>still plans to attend the parade celebrating her hero Wilma Rudolph's three Olympic gold medals. </a:t>
            </a:r>
          </a:p>
        </p:txBody>
      </p:sp>
    </p:spTree>
    <p:extLst>
      <p:ext uri="{BB962C8B-B14F-4D97-AF65-F5344CB8AC3E}">
        <p14:creationId xmlns:p14="http://schemas.microsoft.com/office/powerpoint/2010/main" val="3994144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The </a:t>
            </a:r>
            <a:r>
              <a:rPr lang="en-US" i="1" dirty="0" err="1"/>
              <a:t>Blobfish</a:t>
            </a:r>
            <a:r>
              <a:rPr lang="en-US" i="1" dirty="0"/>
              <a:t> </a:t>
            </a:r>
            <a:r>
              <a:rPr lang="en-US" i="1" dirty="0" smtClean="0"/>
              <a:t>Book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Jessica </a:t>
            </a:r>
            <a:r>
              <a:rPr lang="en-US" dirty="0" err="1" smtClean="0"/>
              <a:t>Olien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true </a:t>
            </a:r>
            <a:r>
              <a:rPr lang="en-US" dirty="0" smtClean="0"/>
              <a:t> </a:t>
            </a:r>
            <a:r>
              <a:rPr lang="en-US" dirty="0"/>
              <a:t>story about the </a:t>
            </a:r>
            <a:r>
              <a:rPr lang="en-US" dirty="0" err="1"/>
              <a:t>b</a:t>
            </a:r>
            <a:r>
              <a:rPr lang="en-US" dirty="0" err="1" smtClean="0"/>
              <a:t>lobfish</a:t>
            </a:r>
            <a:r>
              <a:rPr lang="en-US" dirty="0" smtClean="0"/>
              <a:t> </a:t>
            </a:r>
            <a:r>
              <a:rPr lang="en-US" dirty="0"/>
              <a:t>is f</a:t>
            </a:r>
            <a:r>
              <a:rPr lang="en-US" dirty="0" smtClean="0"/>
              <a:t>ull </a:t>
            </a:r>
            <a:r>
              <a:rPr lang="en-US" dirty="0"/>
              <a:t>of fun facts about sea creatures in the deepest reaches of the </a:t>
            </a:r>
            <a:r>
              <a:rPr lang="en-US" dirty="0" smtClean="0"/>
              <a:t>ocean.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982" y="2376543"/>
            <a:ext cx="3335482" cy="3909185"/>
          </a:xfrm>
        </p:spPr>
      </p:pic>
    </p:spTree>
    <p:extLst>
      <p:ext uri="{BB962C8B-B14F-4D97-AF65-F5344CB8AC3E}">
        <p14:creationId xmlns:p14="http://schemas.microsoft.com/office/powerpoint/2010/main" val="52428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Madeline Finn and the Library </a:t>
            </a:r>
            <a:r>
              <a:rPr lang="en-US" i="1" dirty="0" smtClean="0"/>
              <a:t>Dog</a:t>
            </a:r>
            <a:br>
              <a:rPr lang="en-US" i="1" dirty="0" smtClean="0"/>
            </a:br>
            <a:r>
              <a:rPr lang="en-US" dirty="0" smtClean="0"/>
              <a:t>by Lisa Papp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1939944"/>
            <a:ext cx="3522518" cy="41283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Reluctant reader Madeline really wants to earn a star at school, so when Mrs. Dimple, the librarian, </a:t>
            </a:r>
            <a:r>
              <a:rPr lang="en-US" dirty="0" smtClean="0"/>
              <a:t>suggests that </a:t>
            </a:r>
            <a:r>
              <a:rPr lang="en-US" dirty="0"/>
              <a:t>she read </a:t>
            </a:r>
            <a:r>
              <a:rPr lang="en-US" dirty="0" smtClean="0"/>
              <a:t>aloud to </a:t>
            </a:r>
            <a:r>
              <a:rPr lang="en-US" dirty="0"/>
              <a:t>a </a:t>
            </a:r>
            <a:r>
              <a:rPr lang="en-US" dirty="0" smtClean="0"/>
              <a:t>dog, </a:t>
            </a:r>
            <a:r>
              <a:rPr lang="en-US" dirty="0"/>
              <a:t>Madeline gives it a </a:t>
            </a:r>
            <a:r>
              <a:rPr lang="en-US" dirty="0" smtClean="0"/>
              <a:t>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79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School’s First Day of </a:t>
            </a:r>
            <a:r>
              <a:rPr lang="en-US" i="1" dirty="0" smtClean="0"/>
              <a:t>School</a:t>
            </a:r>
            <a:br>
              <a:rPr lang="en-US" i="1" dirty="0" smtClean="0"/>
            </a:br>
            <a:r>
              <a:rPr lang="en-US" dirty="0" smtClean="0"/>
              <a:t>by Adam Rex &amp; Illustrated by Christian Robinson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It's the first day of school at Frederick Douglass Elementary and everyone's just a little bit nervous, especially the school </a:t>
            </a:r>
            <a:r>
              <a:rPr lang="en-US" dirty="0" smtClean="0"/>
              <a:t>itself.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478" y="2311898"/>
            <a:ext cx="3429723" cy="4239138"/>
          </a:xfrm>
        </p:spPr>
      </p:pic>
    </p:spTree>
    <p:extLst>
      <p:ext uri="{BB962C8B-B14F-4D97-AF65-F5344CB8AC3E}">
        <p14:creationId xmlns:p14="http://schemas.microsoft.com/office/powerpoint/2010/main" val="861824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Bob, Not Bob!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Liz </a:t>
            </a:r>
            <a:r>
              <a:rPr lang="en-US" dirty="0" err="1"/>
              <a:t>Garton</a:t>
            </a:r>
            <a:r>
              <a:rPr lang="en-US" dirty="0"/>
              <a:t> </a:t>
            </a:r>
            <a:r>
              <a:rPr lang="en-US" dirty="0" smtClean="0"/>
              <a:t>Scanlon &amp; Audrey </a:t>
            </a:r>
            <a:r>
              <a:rPr lang="en-US" dirty="0" err="1" smtClean="0"/>
              <a:t>Vernick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 illustrated by Matthew Cordell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1941192"/>
            <a:ext cx="3467794" cy="448039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a young boy gets a cold, he just wants his mommy</a:t>
            </a:r>
            <a:r>
              <a:rPr lang="en-US" dirty="0" smtClean="0"/>
              <a:t>. His </a:t>
            </a:r>
            <a:r>
              <a:rPr lang="en-US" dirty="0"/>
              <a:t>stuffy nose makes it difficult for him to call out to his mom--not 'Bob,' who happens to be the family </a:t>
            </a:r>
            <a:r>
              <a:rPr lang="en-US" dirty="0" smtClean="0"/>
              <a:t>dog.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Ada Twist, Scientist</a:t>
            </a:r>
            <a:br>
              <a:rPr lang="en-US" i="1" dirty="0" smtClean="0"/>
            </a:br>
            <a:r>
              <a:rPr lang="en-US" dirty="0" smtClean="0"/>
              <a:t>by Andrea </a:t>
            </a:r>
            <a:r>
              <a:rPr lang="en-US" dirty="0" err="1" smtClean="0"/>
              <a:t>Beaty</a:t>
            </a:r>
            <a:r>
              <a:rPr lang="en-US" dirty="0" smtClean="0"/>
              <a:t> and Illustrated by David Robert</a:t>
            </a:r>
            <a:endParaRPr lang="en-US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6" y="2093855"/>
            <a:ext cx="3190009" cy="3930091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Ada Twist is a very curious girl who shows perseverance by asking questions and performing experiments to find things out and understand the world.</a:t>
            </a:r>
          </a:p>
        </p:txBody>
      </p:sp>
    </p:spTree>
    <p:extLst>
      <p:ext uri="{BB962C8B-B14F-4D97-AF65-F5344CB8AC3E}">
        <p14:creationId xmlns:p14="http://schemas.microsoft.com/office/powerpoint/2010/main" val="209998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They All Saw a Cat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Brendan Wenzel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simple, rhythmic prose and stylized pictures, a cat walks through the world, and all the other creatures see and acknowledge the cat.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23" y="2379518"/>
            <a:ext cx="4489277" cy="3699164"/>
          </a:xfrm>
        </p:spPr>
      </p:pic>
    </p:spTree>
    <p:extLst>
      <p:ext uri="{BB962C8B-B14F-4D97-AF65-F5344CB8AC3E}">
        <p14:creationId xmlns:p14="http://schemas.microsoft.com/office/powerpoint/2010/main" val="3374471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Friend Ship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Kat </a:t>
            </a:r>
            <a:r>
              <a:rPr lang="en-US" dirty="0" err="1" smtClean="0"/>
              <a:t>Yeh</a:t>
            </a:r>
            <a:r>
              <a:rPr lang="en-US" dirty="0" smtClean="0"/>
              <a:t> &amp; illustrated by Chuck </a:t>
            </a:r>
            <a:r>
              <a:rPr lang="en-US" dirty="0" err="1" smtClean="0"/>
              <a:t>Groenink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63" y="2255289"/>
            <a:ext cx="3309517" cy="424942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lonely hedgehog sets out on an adventure to find </a:t>
            </a:r>
            <a:r>
              <a:rPr lang="en-US" dirty="0" smtClean="0"/>
              <a:t>friendship.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1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MS Mincho"/>
              </a:rPr>
              <a:t>I Yam a Donkey!</a:t>
            </a:r>
            <a:r>
              <a:rPr lang="en-US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MS Mincho"/>
              </a:rPr>
              <a:t/>
            </a:r>
            <a:br>
              <a:rPr lang="en-US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By </a:t>
            </a:r>
            <a:r>
              <a:rPr lang="en-US" dirty="0" err="1" smtClean="0">
                <a:latin typeface="Times New Roman" panose="02020603050405020304" pitchFamily="18" charset="0"/>
                <a:ea typeface="MS Mincho"/>
              </a:rPr>
              <a:t>Cece</a:t>
            </a:r>
            <a:r>
              <a:rPr lang="en-US" dirty="0" smtClean="0">
                <a:latin typeface="Times New Roman" panose="02020603050405020304" pitchFamily="18" charset="0"/>
                <a:ea typeface="MS Mincho"/>
              </a:rPr>
              <a:t> 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Confusion abounds when a poorly spoken donkey says to a grammarian yam, "I Yam a Donkey!"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45" y="2342822"/>
            <a:ext cx="3314700" cy="3699205"/>
          </a:xfrm>
        </p:spPr>
      </p:pic>
    </p:spTree>
    <p:extLst>
      <p:ext uri="{BB962C8B-B14F-4D97-AF65-F5344CB8AC3E}">
        <p14:creationId xmlns:p14="http://schemas.microsoft.com/office/powerpoint/2010/main" val="302210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MS Mincho"/>
              </a:rPr>
              <a:t>Hammer and </a:t>
            </a:r>
            <a:r>
              <a:rPr lang="en-US" i="1" dirty="0" smtClean="0">
                <a:latin typeface="Times New Roman" panose="02020603050405020304" pitchFamily="18" charset="0"/>
                <a:ea typeface="MS Mincho"/>
              </a:rPr>
              <a:t>Nails</a:t>
            </a:r>
            <a:br>
              <a:rPr lang="en-US" i="1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by Josh Bledsoe &amp; illustrated by </a:t>
            </a:r>
            <a:r>
              <a:rPr lang="en-US" smtClean="0">
                <a:latin typeface="Times New Roman" panose="02020603050405020304" pitchFamily="18" charset="0"/>
                <a:ea typeface="MS Mincho"/>
              </a:rPr>
              <a:t>Jessica Warrick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After her play date is cancelled, a young girl and her dad have a fun day tackling their to-do lists </a:t>
            </a:r>
            <a:r>
              <a:rPr lang="en-US" dirty="0" smtClean="0"/>
              <a:t>together.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67" y="2043629"/>
            <a:ext cx="4149933" cy="4133334"/>
          </a:xfrm>
        </p:spPr>
      </p:pic>
    </p:spTree>
    <p:extLst>
      <p:ext uri="{BB962C8B-B14F-4D97-AF65-F5344CB8AC3E}">
        <p14:creationId xmlns:p14="http://schemas.microsoft.com/office/powerpoint/2010/main" val="126084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Good Trick, Walking Stick!</a:t>
            </a:r>
            <a:br>
              <a:rPr lang="en-US" i="1" dirty="0" smtClean="0"/>
            </a:br>
            <a:r>
              <a:rPr lang="en-US" dirty="0" smtClean="0"/>
              <a:t>By Sheri Mabry </a:t>
            </a:r>
            <a:r>
              <a:rPr lang="en-US" dirty="0" err="1" smtClean="0"/>
              <a:t>Bestor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Illustrated by Jenny Lambert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624" y="2150918"/>
            <a:ext cx="3719946" cy="371994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This book </a:t>
            </a:r>
            <a:r>
              <a:rPr lang="en-US" dirty="0" smtClean="0"/>
              <a:t>follows </a:t>
            </a:r>
            <a:r>
              <a:rPr lang="en-US" dirty="0"/>
              <a:t>the life of a walking stick, including how they change colors to blend in with their surroundings. </a:t>
            </a:r>
          </a:p>
        </p:txBody>
      </p:sp>
    </p:spTree>
    <p:extLst>
      <p:ext uri="{BB962C8B-B14F-4D97-AF65-F5344CB8AC3E}">
        <p14:creationId xmlns:p14="http://schemas.microsoft.com/office/powerpoint/2010/main" val="12084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MS Mincho"/>
              </a:rPr>
              <a:t>Our Great Big Back </a:t>
            </a:r>
            <a:r>
              <a:rPr lang="en-US" i="1" dirty="0" smtClean="0">
                <a:latin typeface="Times New Roman" panose="02020603050405020304" pitchFamily="18" charset="0"/>
                <a:ea typeface="MS Mincho"/>
              </a:rPr>
              <a:t>Yard</a:t>
            </a:r>
            <a:br>
              <a:rPr lang="en-US" i="1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by Laura Bush and Jenna Bush Hager</a:t>
            </a:r>
            <a:br>
              <a:rPr lang="en-US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Illustrated by Jacqueline Rogers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Jane’s plans </a:t>
            </a:r>
            <a:r>
              <a:rPr lang="en-US" dirty="0"/>
              <a:t>of spending the summer playing video games with her friends are dashed when her parents announce that her family is going on a road trip to national parks around the </a:t>
            </a:r>
            <a:r>
              <a:rPr lang="en-US" dirty="0" smtClean="0"/>
              <a:t>country.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5" y="2183439"/>
            <a:ext cx="3410815" cy="4229411"/>
          </a:xfrm>
        </p:spPr>
      </p:pic>
    </p:spTree>
    <p:extLst>
      <p:ext uri="{BB962C8B-B14F-4D97-AF65-F5344CB8AC3E}">
        <p14:creationId xmlns:p14="http://schemas.microsoft.com/office/powerpoint/2010/main" val="35794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MS Mincho"/>
              </a:rPr>
              <a:t>Maybe Something </a:t>
            </a:r>
            <a:r>
              <a:rPr lang="en-US" i="1" dirty="0" smtClean="0">
                <a:latin typeface="Times New Roman" panose="02020603050405020304" pitchFamily="18" charset="0"/>
                <a:ea typeface="MS Mincho"/>
              </a:rPr>
              <a:t>Beautiful</a:t>
            </a:r>
            <a:br>
              <a:rPr lang="en-US" i="1" dirty="0" smtClean="0">
                <a:latin typeface="Times New Roman" panose="02020603050405020304" pitchFamily="18" charset="0"/>
                <a:ea typeface="MS Mincho"/>
              </a:rPr>
            </a:br>
            <a:r>
              <a:rPr lang="en-US" dirty="0" smtClean="0">
                <a:latin typeface="Times New Roman" panose="02020603050405020304" pitchFamily="18" charset="0"/>
                <a:ea typeface="MS Mincho"/>
              </a:rPr>
              <a:t>by Isabel </a:t>
            </a:r>
            <a:r>
              <a:rPr lang="en-US" dirty="0" err="1" smtClean="0">
                <a:latin typeface="Times New Roman" panose="02020603050405020304" pitchFamily="18" charset="0"/>
                <a:ea typeface="MS Mincho"/>
              </a:rPr>
              <a:t>Campoy</a:t>
            </a:r>
            <a:r>
              <a:rPr lang="en-US" dirty="0" smtClean="0">
                <a:latin typeface="Times New Roman" panose="02020603050405020304" pitchFamily="18" charset="0"/>
                <a:ea typeface="MS Mincho"/>
              </a:rPr>
              <a:t> and Illustrated by Rafael Lopez</a:t>
            </a:r>
            <a:r>
              <a:rPr lang="en-US" i="1" dirty="0" smtClean="0">
                <a:latin typeface="Times New Roman" panose="02020603050405020304" pitchFamily="18" charset="0"/>
                <a:ea typeface="MS Mincho"/>
              </a:rPr>
              <a:t/>
            </a:r>
            <a:br>
              <a:rPr lang="en-US" i="1" dirty="0" smtClean="0">
                <a:latin typeface="Times New Roman" panose="02020603050405020304" pitchFamily="18" charset="0"/>
                <a:ea typeface="MS Mincho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624" y="2150918"/>
            <a:ext cx="3522518" cy="352251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Mira lives in a gray and hopeless urban community until a muralist arrives and, along with his paints and brushes, brings color, joy, and togetherness to Mira and her </a:t>
            </a:r>
            <a:r>
              <a:rPr lang="en-US" dirty="0" smtClean="0"/>
              <a:t>neighbors.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6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The Bear Report</a:t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 err="1" smtClean="0"/>
              <a:t>Thyra</a:t>
            </a:r>
            <a:r>
              <a:rPr lang="en-US" dirty="0" smtClean="0"/>
              <a:t> </a:t>
            </a:r>
            <a:r>
              <a:rPr lang="en-US" dirty="0" err="1" smtClean="0"/>
              <a:t>Heder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Sophie is uninterested in writing a research report on polar bears until a polar bear named </a:t>
            </a:r>
            <a:r>
              <a:rPr lang="en-US" dirty="0" err="1"/>
              <a:t>Olafur</a:t>
            </a:r>
            <a:r>
              <a:rPr lang="en-US" dirty="0"/>
              <a:t> swoops her away to the Arctic, where she learns all about the playful bear's habits and habitat, from glacier mice to Northern Lights.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92" y="2088573"/>
            <a:ext cx="3743947" cy="4088390"/>
          </a:xfrm>
        </p:spPr>
      </p:pic>
    </p:spTree>
    <p:extLst>
      <p:ext uri="{BB962C8B-B14F-4D97-AF65-F5344CB8AC3E}">
        <p14:creationId xmlns:p14="http://schemas.microsoft.com/office/powerpoint/2010/main" val="338029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Antsy Ansel: A Life in </a:t>
            </a:r>
            <a:r>
              <a:rPr lang="en-US" i="1" dirty="0" smtClean="0"/>
              <a:t>Nature</a:t>
            </a:r>
            <a:br>
              <a:rPr lang="en-US" i="1" dirty="0" smtClean="0"/>
            </a:br>
            <a:r>
              <a:rPr lang="en-US" dirty="0" smtClean="0"/>
              <a:t>by Cynthia Jenson-Elliott &amp; </a:t>
            </a:r>
            <a:br>
              <a:rPr lang="en-US" dirty="0" smtClean="0"/>
            </a:br>
            <a:r>
              <a:rPr lang="en-US" dirty="0" smtClean="0"/>
              <a:t>Illustrated by Christy Hale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27" y="1984663"/>
            <a:ext cx="4053249" cy="40532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This biography chronicles </a:t>
            </a:r>
            <a:r>
              <a:rPr lang="en-US" dirty="0" smtClean="0"/>
              <a:t>the life of Ansel Adams from a </a:t>
            </a:r>
            <a:r>
              <a:rPr lang="en-US" dirty="0"/>
              <a:t>restless </a:t>
            </a:r>
            <a:r>
              <a:rPr lang="en-US" dirty="0" smtClean="0"/>
              <a:t>boy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iconic nature photographer.</a:t>
            </a:r>
          </a:p>
        </p:txBody>
      </p:sp>
    </p:spTree>
    <p:extLst>
      <p:ext uri="{BB962C8B-B14F-4D97-AF65-F5344CB8AC3E}">
        <p14:creationId xmlns:p14="http://schemas.microsoft.com/office/powerpoint/2010/main" val="36694534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666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MS Mincho</vt:lpstr>
      <vt:lpstr>Times New Roman</vt:lpstr>
      <vt:lpstr>1_Office Theme</vt:lpstr>
      <vt:lpstr>2018-2019 Volunteer State Book Award  Primary Division</vt:lpstr>
      <vt:lpstr>Ada Twist, Scientist by Andrea Beaty and Illustrated by David Robert</vt:lpstr>
      <vt:lpstr>I Yam a Donkey!  By Cece Bell</vt:lpstr>
      <vt:lpstr>Hammer and Nails by Josh Bledsoe &amp; illustrated by Jessica Warrick</vt:lpstr>
      <vt:lpstr>Good Trick, Walking Stick! By Sheri Mabry Bestor &amp;  Illustrated by Jenny Lambert</vt:lpstr>
      <vt:lpstr>Our Great Big Back Yard by Laura Bush and Jenna Bush Hager Illustrated by Jacqueline Rogers</vt:lpstr>
      <vt:lpstr>Maybe Something Beautiful by Isabel Campoy and Illustrated by Rafael Lopez </vt:lpstr>
      <vt:lpstr>The Bear Report by Thyra Heder </vt:lpstr>
      <vt:lpstr>Antsy Ansel: A Life in Nature by Cynthia Jenson-Elliott &amp;  Illustrated by Christy Hale</vt:lpstr>
      <vt:lpstr>Ragweed’s Farm Dog Handbook  by Anne Vittur Kennedy</vt:lpstr>
      <vt:lpstr>Little Red Gliding Hood by Tara Lazer &amp; Illustrated by Troy Cummings</vt:lpstr>
      <vt:lpstr>Ida, Always by Caron Levis &amp; Illustrated by Charles Santoso </vt:lpstr>
      <vt:lpstr>Hippos Are Huge! by Jonathan London &amp; Illustrated by </vt:lpstr>
      <vt:lpstr>At the Marsh in the Meadow by Jeanie Mebane &amp; illustrated by Gerald Guerlais</vt:lpstr>
      <vt:lpstr>The Quickest Kid in Clarksville By Pat Zietlow Miller &amp;  illustrated by Frank Morrison</vt:lpstr>
      <vt:lpstr>The Blobfish Book by Jessica Olien</vt:lpstr>
      <vt:lpstr>Madeline Finn and the Library Dog by Lisa Papp</vt:lpstr>
      <vt:lpstr>School’s First Day of School by Adam Rex &amp; Illustrated by Christian Robinson</vt:lpstr>
      <vt:lpstr>Bob, Not Bob!  By Liz Garton Scanlon &amp; Audrey Vernick &amp; illustrated by Matthew Cordell</vt:lpstr>
      <vt:lpstr>They All Saw a Cat by Brendan Wenzel</vt:lpstr>
      <vt:lpstr>The Friend Ship by Kat Yeh &amp; illustrated by Chuck Groenink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Volunteer State Book Award  Intermediate Division</dc:title>
  <dc:creator>Scot Smith</dc:creator>
  <cp:lastModifiedBy>Scot Smith</cp:lastModifiedBy>
  <cp:revision>9</cp:revision>
  <dcterms:created xsi:type="dcterms:W3CDTF">2018-07-19T15:41:04Z</dcterms:created>
  <dcterms:modified xsi:type="dcterms:W3CDTF">2018-07-20T11:42:03Z</dcterms:modified>
</cp:coreProperties>
</file>