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63" r:id="rId4"/>
    <p:sldId id="264" r:id="rId5"/>
    <p:sldId id="258" r:id="rId6"/>
    <p:sldId id="265" r:id="rId7"/>
    <p:sldId id="259" r:id="rId8"/>
    <p:sldId id="266" r:id="rId9"/>
    <p:sldId id="267" r:id="rId10"/>
    <p:sldId id="268" r:id="rId11"/>
    <p:sldId id="269" r:id="rId12"/>
    <p:sldId id="270" r:id="rId13"/>
    <p:sldId id="271" r:id="rId14"/>
    <p:sldId id="260" r:id="rId15"/>
    <p:sldId id="272" r:id="rId16"/>
    <p:sldId id="273" r:id="rId17"/>
    <p:sldId id="274" r:id="rId18"/>
    <p:sldId id="261"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47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544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92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991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864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383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109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830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114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5842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88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20915-D63D-4DE9-8A00-96652516F6F0}" type="datetimeFigureOut">
              <a:rPr lang="en-US" smtClean="0">
                <a:solidFill>
                  <a:prstClr val="black">
                    <a:tint val="75000"/>
                  </a:prstClr>
                </a:solidFill>
              </a:rPr>
              <a:pPr/>
              <a:t>7/17/2018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993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9399"/>
            <a:ext cx="9144000" cy="1911782"/>
          </a:xfrm>
        </p:spPr>
        <p:txBody>
          <a:bodyPr>
            <a:normAutofit fontScale="90000"/>
          </a:bodyPr>
          <a:lstStyle/>
          <a:p>
            <a:r>
              <a:rPr lang="en-US" b="1" dirty="0" smtClean="0">
                <a:solidFill>
                  <a:schemeClr val="accent2"/>
                </a:solidFill>
              </a:rPr>
              <a:t>2018-2019</a:t>
            </a:r>
            <a:br>
              <a:rPr lang="en-US" b="1" dirty="0" smtClean="0">
                <a:solidFill>
                  <a:schemeClr val="accent2"/>
                </a:solidFill>
              </a:rPr>
            </a:br>
            <a:r>
              <a:rPr lang="en-US" b="1" dirty="0" smtClean="0">
                <a:solidFill>
                  <a:schemeClr val="accent2"/>
                </a:solidFill>
              </a:rPr>
              <a:t>Volunteer State Book Award </a:t>
            </a:r>
            <a:br>
              <a:rPr lang="en-US" b="1" dirty="0" smtClean="0">
                <a:solidFill>
                  <a:schemeClr val="accent2"/>
                </a:solidFill>
              </a:rPr>
            </a:br>
            <a:r>
              <a:rPr lang="en-US" b="1" dirty="0" smtClean="0">
                <a:solidFill>
                  <a:schemeClr val="accent2"/>
                </a:solidFill>
              </a:rPr>
              <a:t>Middle School Division</a:t>
            </a:r>
            <a:endParaRPr lang="en-US" b="1" dirty="0">
              <a:solidFill>
                <a:schemeClr val="accent2"/>
              </a:solidFill>
            </a:endParaRPr>
          </a:p>
        </p:txBody>
      </p:sp>
      <p:sp>
        <p:nvSpPr>
          <p:cNvPr id="3" name="Subtitle 2"/>
          <p:cNvSpPr>
            <a:spLocks noGrp="1"/>
          </p:cNvSpPr>
          <p:nvPr>
            <p:ph type="subTitle" idx="1"/>
          </p:nvPr>
        </p:nvSpPr>
        <p:spPr/>
        <p:txBody>
          <a:bodyPr>
            <a:normAutofit/>
          </a:bodyPr>
          <a:lstStyle/>
          <a:p>
            <a:endParaRPr lang="en-US" sz="2800" dirty="0" smtClean="0"/>
          </a:p>
        </p:txBody>
      </p:sp>
      <p:pic>
        <p:nvPicPr>
          <p:cNvPr id="4" name="Picture 3" descr="vsba.gif"/>
          <p:cNvPicPr>
            <a:picLocks noChangeAspect="1"/>
          </p:cNvPicPr>
          <p:nvPr/>
        </p:nvPicPr>
        <p:blipFill>
          <a:blip r:embed="rId2" cstate="print"/>
          <a:stretch>
            <a:fillRect/>
          </a:stretch>
        </p:blipFill>
        <p:spPr>
          <a:xfrm>
            <a:off x="87888" y="5229225"/>
            <a:ext cx="1666875" cy="1628775"/>
          </a:xfrm>
          <a:prstGeom prst="rect">
            <a:avLst/>
          </a:prstGeom>
        </p:spPr>
      </p:pic>
      <p:pic>
        <p:nvPicPr>
          <p:cNvPr id="5" name="Picture 4" descr="vsba.gif"/>
          <p:cNvPicPr>
            <a:picLocks noChangeAspect="1"/>
          </p:cNvPicPr>
          <p:nvPr/>
        </p:nvPicPr>
        <p:blipFill>
          <a:blip r:embed="rId2" cstate="print"/>
          <a:stretch>
            <a:fillRect/>
          </a:stretch>
        </p:blipFill>
        <p:spPr>
          <a:xfrm>
            <a:off x="10437237" y="5229224"/>
            <a:ext cx="1666875" cy="1628775"/>
          </a:xfrm>
          <a:prstGeom prst="rect">
            <a:avLst/>
          </a:prstGeom>
        </p:spPr>
      </p:pic>
    </p:spTree>
    <p:extLst>
      <p:ext uri="{BB962C8B-B14F-4D97-AF65-F5344CB8AC3E}">
        <p14:creationId xmlns:p14="http://schemas.microsoft.com/office/powerpoint/2010/main" val="607984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Mayday</a:t>
            </a:r>
            <a:r>
              <a:rPr lang="en-US" dirty="0" smtClean="0"/>
              <a:t/>
            </a:r>
            <a:br>
              <a:rPr lang="en-US" dirty="0" smtClean="0"/>
            </a:br>
            <a:r>
              <a:rPr lang="en-US" dirty="0" smtClean="0"/>
              <a:t>by Karen Harrington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20982" y="2064762"/>
            <a:ext cx="3138054" cy="4569006"/>
          </a:xfrm>
        </p:spPr>
      </p:pic>
      <p:sp>
        <p:nvSpPr>
          <p:cNvPr id="4" name="Content Placeholder 3"/>
          <p:cNvSpPr>
            <a:spLocks noGrp="1"/>
          </p:cNvSpPr>
          <p:nvPr>
            <p:ph sz="half" idx="2"/>
          </p:nvPr>
        </p:nvSpPr>
        <p:spPr/>
        <p:txBody>
          <a:bodyPr/>
          <a:lstStyle/>
          <a:p>
            <a:r>
              <a:rPr lang="en-US" dirty="0" smtClean="0"/>
              <a:t>Wayne </a:t>
            </a:r>
            <a:r>
              <a:rPr lang="en-US" dirty="0"/>
              <a:t>loses his uncle to war and his voice to a plane crash in the same year and must learn to speak up as he navigates relationships with his father, grandfather, and new </a:t>
            </a:r>
            <a:r>
              <a:rPr lang="en-US" dirty="0" smtClean="0"/>
              <a:t>friend</a:t>
            </a:r>
            <a:r>
              <a:rPr lang="en-US" dirty="0"/>
              <a:t>.</a:t>
            </a:r>
          </a:p>
        </p:txBody>
      </p:sp>
    </p:spTree>
    <p:extLst>
      <p:ext uri="{BB962C8B-B14F-4D97-AF65-F5344CB8AC3E}">
        <p14:creationId xmlns:p14="http://schemas.microsoft.com/office/powerpoint/2010/main" val="3615856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Bubonic Panic</a:t>
            </a:r>
            <a:r>
              <a:rPr lang="en-US" dirty="0" smtClean="0"/>
              <a:t/>
            </a:r>
            <a:br>
              <a:rPr lang="en-US" dirty="0" smtClean="0"/>
            </a:br>
            <a:r>
              <a:rPr lang="en-US" dirty="0" smtClean="0"/>
              <a:t>by Gail </a:t>
            </a:r>
            <a:r>
              <a:rPr lang="en-US" dirty="0" err="1" smtClean="0"/>
              <a:t>Jarrow</a:t>
            </a:r>
            <a:endParaRPr lang="en-US" dirty="0"/>
          </a:p>
        </p:txBody>
      </p:sp>
      <p:sp>
        <p:nvSpPr>
          <p:cNvPr id="3" name="Content Placeholder 2"/>
          <p:cNvSpPr>
            <a:spLocks noGrp="1"/>
          </p:cNvSpPr>
          <p:nvPr>
            <p:ph sz="half" idx="1"/>
          </p:nvPr>
        </p:nvSpPr>
        <p:spPr/>
        <p:txBody>
          <a:bodyPr/>
          <a:lstStyle/>
          <a:p>
            <a:r>
              <a:rPr lang="en-US" dirty="0" smtClean="0"/>
              <a:t>This book </a:t>
            </a:r>
            <a:r>
              <a:rPr lang="en-US" dirty="0"/>
              <a:t>tells the </a:t>
            </a:r>
            <a:r>
              <a:rPr lang="en-US" dirty="0" smtClean="0"/>
              <a:t>grisly true </a:t>
            </a:r>
            <a:r>
              <a:rPr lang="en-US" dirty="0"/>
              <a:t>story of America's first plague epidemic--the public health doctors who desperately fought to end it, the political leaders who tried to keep it hidden, and the brave scientists who uncovered the plague's </a:t>
            </a:r>
            <a:r>
              <a:rPr lang="en-US" dirty="0" smtClean="0"/>
              <a:t>secrets.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65818" y="1940431"/>
            <a:ext cx="3906117" cy="4749838"/>
          </a:xfrm>
        </p:spPr>
      </p:pic>
    </p:spTree>
    <p:extLst>
      <p:ext uri="{BB962C8B-B14F-4D97-AF65-F5344CB8AC3E}">
        <p14:creationId xmlns:p14="http://schemas.microsoft.com/office/powerpoint/2010/main" val="32390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Night on Fire</a:t>
            </a:r>
            <a:r>
              <a:rPr lang="en-US" dirty="0" smtClean="0"/>
              <a:t/>
            </a:r>
            <a:br>
              <a:rPr lang="en-US" dirty="0" smtClean="0"/>
            </a:br>
            <a:r>
              <a:rPr lang="en-US" dirty="0" smtClean="0"/>
              <a:t>by Ronald Kidd</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72937" y="1960706"/>
            <a:ext cx="3258416" cy="4692119"/>
          </a:xfrm>
        </p:spPr>
      </p:pic>
      <p:sp>
        <p:nvSpPr>
          <p:cNvPr id="4" name="Content Placeholder 3"/>
          <p:cNvSpPr>
            <a:spLocks noGrp="1"/>
          </p:cNvSpPr>
          <p:nvPr>
            <p:ph sz="half" idx="2"/>
          </p:nvPr>
        </p:nvSpPr>
        <p:spPr/>
        <p:txBody>
          <a:bodyPr/>
          <a:lstStyle/>
          <a:p>
            <a:r>
              <a:rPr lang="en-US" dirty="0"/>
              <a:t>When Billie hears about a group calling themselves the Freedom Riders passing through </a:t>
            </a:r>
            <a:r>
              <a:rPr lang="en-US" dirty="0" smtClean="0"/>
              <a:t>Alabama </a:t>
            </a:r>
            <a:r>
              <a:rPr lang="en-US" dirty="0"/>
              <a:t>to protest segregation on buses, she thinks change could be coming. I</a:t>
            </a:r>
            <a:r>
              <a:rPr lang="en-US" dirty="0" smtClean="0"/>
              <a:t>nstead </a:t>
            </a:r>
            <a:r>
              <a:rPr lang="en-US" dirty="0"/>
              <a:t>of embracing </a:t>
            </a:r>
            <a:r>
              <a:rPr lang="en-US" dirty="0" smtClean="0"/>
              <a:t>this change</a:t>
            </a:r>
            <a:r>
              <a:rPr lang="en-US" dirty="0"/>
              <a:t>, </a:t>
            </a:r>
            <a:r>
              <a:rPr lang="en-US" dirty="0" smtClean="0"/>
              <a:t>her </a:t>
            </a:r>
            <a:r>
              <a:rPr lang="en-US" dirty="0"/>
              <a:t>town responds with violence, and she finds herself at </a:t>
            </a:r>
            <a:r>
              <a:rPr lang="en-US" dirty="0" smtClean="0"/>
              <a:t>a grocery store </a:t>
            </a:r>
            <a:r>
              <a:rPr lang="en-US" dirty="0"/>
              <a:t>watching a bus </a:t>
            </a:r>
            <a:r>
              <a:rPr lang="en-US" dirty="0" smtClean="0"/>
              <a:t>burn and wondering what to do next.</a:t>
            </a:r>
            <a:endParaRPr lang="en-US" dirty="0"/>
          </a:p>
        </p:txBody>
      </p:sp>
    </p:spTree>
    <p:extLst>
      <p:ext uri="{BB962C8B-B14F-4D97-AF65-F5344CB8AC3E}">
        <p14:creationId xmlns:p14="http://schemas.microsoft.com/office/powerpoint/2010/main" val="3191951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Strong Inside</a:t>
            </a:r>
            <a:r>
              <a:rPr lang="en-US" dirty="0" smtClean="0"/>
              <a:t/>
            </a:r>
            <a:br>
              <a:rPr lang="en-US" dirty="0" smtClean="0"/>
            </a:br>
            <a:r>
              <a:rPr lang="en-US" dirty="0" smtClean="0"/>
              <a:t>by Andrew </a:t>
            </a:r>
            <a:r>
              <a:rPr lang="en-US" dirty="0" err="1" smtClean="0"/>
              <a:t>Maraniss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When Vanderbilt recruited Perry Wallace </a:t>
            </a:r>
            <a:r>
              <a:rPr lang="en-US" dirty="0"/>
              <a:t>to play basketball, he courageously accepted the assignment to </a:t>
            </a:r>
            <a:r>
              <a:rPr lang="en-US" dirty="0" smtClean="0"/>
              <a:t>help desegregate </a:t>
            </a:r>
            <a:r>
              <a:rPr lang="en-US" dirty="0"/>
              <a:t>the Southeastern Conference. The hateful experiences he would endure on campus and in the hostile gymnasiums of the Deep South </a:t>
            </a:r>
            <a:r>
              <a:rPr lang="en-US" dirty="0" smtClean="0"/>
              <a:t>became </a:t>
            </a:r>
            <a:r>
              <a:rPr lang="en-US" dirty="0"/>
              <a:t>the stuff of nightmares. Yet Wallace persisted, endured, and met this unthinkable challenge head on.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51618" y="2042174"/>
            <a:ext cx="3043670" cy="4662902"/>
          </a:xfrm>
        </p:spPr>
      </p:pic>
    </p:spTree>
    <p:extLst>
      <p:ext uri="{BB962C8B-B14F-4D97-AF65-F5344CB8AC3E}">
        <p14:creationId xmlns:p14="http://schemas.microsoft.com/office/powerpoint/2010/main" val="1089787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Wires &amp; Nerves</a:t>
            </a:r>
            <a:r>
              <a:rPr lang="en-US" dirty="0" smtClean="0"/>
              <a:t/>
            </a:r>
            <a:br>
              <a:rPr lang="en-US" dirty="0" smtClean="0"/>
            </a:br>
            <a:r>
              <a:rPr lang="en-US" dirty="0" smtClean="0"/>
              <a:t>by Marissa Meyer</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84664" y="1967669"/>
            <a:ext cx="2940627" cy="4140403"/>
          </a:xfrm>
        </p:spPr>
      </p:pic>
      <p:sp>
        <p:nvSpPr>
          <p:cNvPr id="4" name="Content Placeholder 3"/>
          <p:cNvSpPr>
            <a:spLocks noGrp="1"/>
          </p:cNvSpPr>
          <p:nvPr>
            <p:ph sz="half" idx="2"/>
          </p:nvPr>
        </p:nvSpPr>
        <p:spPr/>
        <p:txBody>
          <a:bodyPr/>
          <a:lstStyle/>
          <a:p>
            <a:r>
              <a:rPr lang="en-US" dirty="0" smtClean="0"/>
              <a:t>In this graphic companion to the </a:t>
            </a:r>
            <a:r>
              <a:rPr lang="en-US" dirty="0"/>
              <a:t>Lunar Chronicles, </a:t>
            </a:r>
            <a:r>
              <a:rPr lang="en-US" dirty="0" smtClean="0"/>
              <a:t>android </a:t>
            </a:r>
            <a:r>
              <a:rPr lang="en-US" dirty="0" err="1" smtClean="0"/>
              <a:t>Iko</a:t>
            </a:r>
            <a:r>
              <a:rPr lang="en-US" dirty="0" smtClean="0"/>
              <a:t> </a:t>
            </a:r>
            <a:r>
              <a:rPr lang="en-US" dirty="0"/>
              <a:t>takes it upon herself to hunt down the </a:t>
            </a:r>
            <a:r>
              <a:rPr lang="en-US" dirty="0" smtClean="0"/>
              <a:t>leader of a wolf rebellion. </a:t>
            </a:r>
            <a:endParaRPr lang="en-US" dirty="0"/>
          </a:p>
        </p:txBody>
      </p:sp>
    </p:spTree>
    <p:extLst>
      <p:ext uri="{BB962C8B-B14F-4D97-AF65-F5344CB8AC3E}">
        <p14:creationId xmlns:p14="http://schemas.microsoft.com/office/powerpoint/2010/main" val="680212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Seventh Most Important Thing</a:t>
            </a:r>
            <a:r>
              <a:rPr lang="en-US" dirty="0" smtClean="0"/>
              <a:t/>
            </a:r>
            <a:br>
              <a:rPr lang="en-US" dirty="0" smtClean="0"/>
            </a:br>
            <a:r>
              <a:rPr lang="en-US" dirty="0" smtClean="0"/>
              <a:t>by Shelley Pearsall</a:t>
            </a:r>
            <a:endParaRPr lang="en-US" dirty="0"/>
          </a:p>
        </p:txBody>
      </p:sp>
      <p:sp>
        <p:nvSpPr>
          <p:cNvPr id="3" name="Content Placeholder 2"/>
          <p:cNvSpPr>
            <a:spLocks noGrp="1"/>
          </p:cNvSpPr>
          <p:nvPr>
            <p:ph sz="half" idx="1"/>
          </p:nvPr>
        </p:nvSpPr>
        <p:spPr/>
        <p:txBody>
          <a:bodyPr/>
          <a:lstStyle/>
          <a:p>
            <a:r>
              <a:rPr lang="en-US" dirty="0"/>
              <a:t>Arthur is sentenced to community service helping the neighborhood Junk Man after he throws a brick at the old man's head in a moment of </a:t>
            </a:r>
            <a:r>
              <a:rPr lang="en-US" dirty="0" smtClean="0"/>
              <a:t>rage. Arthur soon realizes that </a:t>
            </a:r>
            <a:r>
              <a:rPr lang="en-US" dirty="0"/>
              <a:t>the junk he collects might be more important than he suspects.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42464" y="1898361"/>
            <a:ext cx="3293053" cy="4807857"/>
          </a:xfrm>
        </p:spPr>
      </p:pic>
    </p:spTree>
    <p:extLst>
      <p:ext uri="{BB962C8B-B14F-4D97-AF65-F5344CB8AC3E}">
        <p14:creationId xmlns:p14="http://schemas.microsoft.com/office/powerpoint/2010/main" val="2121301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Ghost</a:t>
            </a:r>
            <a:r>
              <a:rPr lang="en-US" dirty="0" smtClean="0"/>
              <a:t/>
            </a:r>
            <a:br>
              <a:rPr lang="en-US" dirty="0" smtClean="0"/>
            </a:br>
            <a:r>
              <a:rPr lang="en-US" dirty="0" smtClean="0"/>
              <a:t>by Jason Reynolds</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93718" y="2058609"/>
            <a:ext cx="3013364" cy="4580314"/>
          </a:xfrm>
        </p:spPr>
      </p:pic>
      <p:sp>
        <p:nvSpPr>
          <p:cNvPr id="4" name="Content Placeholder 3"/>
          <p:cNvSpPr>
            <a:spLocks noGrp="1"/>
          </p:cNvSpPr>
          <p:nvPr>
            <p:ph sz="half" idx="2"/>
          </p:nvPr>
        </p:nvSpPr>
        <p:spPr/>
        <p:txBody>
          <a:bodyPr/>
          <a:lstStyle/>
          <a:p>
            <a:r>
              <a:rPr lang="en-US" dirty="0"/>
              <a:t>Ghost, a naturally talented runner and </a:t>
            </a:r>
            <a:r>
              <a:rPr lang="en-US" dirty="0" smtClean="0"/>
              <a:t>erstwhile troublemaker</a:t>
            </a:r>
            <a:r>
              <a:rPr lang="en-US" dirty="0"/>
              <a:t>, is recruited for an elite middle school track team. He must stay on track, literally and figuratively, to reach his full </a:t>
            </a:r>
            <a:r>
              <a:rPr lang="en-US" dirty="0" smtClean="0"/>
              <a:t>potential.</a:t>
            </a:r>
            <a:endParaRPr lang="en-US" dirty="0"/>
          </a:p>
        </p:txBody>
      </p:sp>
    </p:spTree>
    <p:extLst>
      <p:ext uri="{BB962C8B-B14F-4D97-AF65-F5344CB8AC3E}">
        <p14:creationId xmlns:p14="http://schemas.microsoft.com/office/powerpoint/2010/main" val="3628314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Hidden Figures</a:t>
            </a:r>
            <a:r>
              <a:rPr lang="en-US" dirty="0" smtClean="0"/>
              <a:t/>
            </a:r>
            <a:br>
              <a:rPr lang="en-US" dirty="0" smtClean="0"/>
            </a:br>
            <a:r>
              <a:rPr lang="en-US" dirty="0" smtClean="0"/>
              <a:t>by Margot Lee </a:t>
            </a:r>
            <a:r>
              <a:rPr lang="en-US" dirty="0" err="1" smtClean="0"/>
              <a:t>Shetterly</a:t>
            </a:r>
            <a:endParaRPr lang="en-US" dirty="0"/>
          </a:p>
        </p:txBody>
      </p:sp>
      <p:sp>
        <p:nvSpPr>
          <p:cNvPr id="3" name="Content Placeholder 2"/>
          <p:cNvSpPr>
            <a:spLocks noGrp="1"/>
          </p:cNvSpPr>
          <p:nvPr>
            <p:ph sz="half" idx="1"/>
          </p:nvPr>
        </p:nvSpPr>
        <p:spPr/>
        <p:txBody>
          <a:bodyPr/>
          <a:lstStyle/>
          <a:p>
            <a:r>
              <a:rPr lang="en-US" dirty="0" smtClean="0"/>
              <a:t>This non-fiction </a:t>
            </a:r>
            <a:r>
              <a:rPr lang="en-US" dirty="0"/>
              <a:t>title describes </a:t>
            </a:r>
            <a:r>
              <a:rPr lang="en-US" dirty="0" smtClean="0"/>
              <a:t>the true </a:t>
            </a:r>
            <a:r>
              <a:rPr lang="en-US" dirty="0"/>
              <a:t>story of the </a:t>
            </a:r>
            <a:r>
              <a:rPr lang="en-US" dirty="0" smtClean="0"/>
              <a:t>African-American </a:t>
            </a:r>
            <a:r>
              <a:rPr lang="en-US" dirty="0"/>
              <a:t>female mathematicians at NASA whose calculations helped fuel some of America's greatest achievements in space.</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049114" y="2085542"/>
            <a:ext cx="3068292" cy="4626985"/>
          </a:xfrm>
        </p:spPr>
      </p:pic>
    </p:spTree>
    <p:extLst>
      <p:ext uri="{BB962C8B-B14F-4D97-AF65-F5344CB8AC3E}">
        <p14:creationId xmlns:p14="http://schemas.microsoft.com/office/powerpoint/2010/main" val="2616770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Scythe</a:t>
            </a:r>
            <a:r>
              <a:rPr lang="en-US" dirty="0" smtClean="0"/>
              <a:t/>
            </a:r>
            <a:br>
              <a:rPr lang="en-US" dirty="0" smtClean="0"/>
            </a:br>
            <a:r>
              <a:rPr lang="en-US" dirty="0" smtClean="0"/>
              <a:t>by Neal </a:t>
            </a:r>
            <a:r>
              <a:rPr lang="en-US" dirty="0" err="1" smtClean="0"/>
              <a:t>Shusterman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7791" y="2045205"/>
            <a:ext cx="2842779" cy="4298282"/>
          </a:xfrm>
        </p:spPr>
      </p:pic>
      <p:sp>
        <p:nvSpPr>
          <p:cNvPr id="4" name="Content Placeholder 3"/>
          <p:cNvSpPr>
            <a:spLocks noGrp="1"/>
          </p:cNvSpPr>
          <p:nvPr>
            <p:ph sz="half" idx="2"/>
          </p:nvPr>
        </p:nvSpPr>
        <p:spPr/>
        <p:txBody>
          <a:bodyPr/>
          <a:lstStyle/>
          <a:p>
            <a:r>
              <a:rPr lang="en-US" dirty="0"/>
              <a:t>In a world where disease has been eliminated, the only way to die is to be randomly </a:t>
            </a:r>
            <a:r>
              <a:rPr lang="en-US" dirty="0" smtClean="0"/>
              <a:t>killed </a:t>
            </a:r>
            <a:r>
              <a:rPr lang="en-US" dirty="0"/>
              <a:t>by professional reapers </a:t>
            </a:r>
            <a:r>
              <a:rPr lang="en-US" dirty="0" smtClean="0"/>
              <a:t>called scythes. Rowan and Citra </a:t>
            </a:r>
            <a:r>
              <a:rPr lang="en-US" dirty="0"/>
              <a:t>must compete with each other to become a scythe--a position neither of them wants. </a:t>
            </a:r>
            <a:r>
              <a:rPr lang="en-US" dirty="0" smtClean="0"/>
              <a:t>The one who wins the competition must kill the other.</a:t>
            </a:r>
            <a:endParaRPr lang="en-US" dirty="0"/>
          </a:p>
        </p:txBody>
      </p:sp>
    </p:spTree>
    <p:extLst>
      <p:ext uri="{BB962C8B-B14F-4D97-AF65-F5344CB8AC3E}">
        <p14:creationId xmlns:p14="http://schemas.microsoft.com/office/powerpoint/2010/main" val="3515076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Things Too Huge To Fix by Saying Sorry</a:t>
            </a:r>
            <a:r>
              <a:rPr lang="en-US" dirty="0" smtClean="0"/>
              <a:t/>
            </a:r>
            <a:br>
              <a:rPr lang="en-US" dirty="0" smtClean="0"/>
            </a:br>
            <a:r>
              <a:rPr lang="en-US" dirty="0" smtClean="0"/>
              <a:t>by Susan Vaught</a:t>
            </a:r>
            <a:endParaRPr lang="en-US" dirty="0"/>
          </a:p>
        </p:txBody>
      </p:sp>
      <p:sp>
        <p:nvSpPr>
          <p:cNvPr id="3" name="Content Placeholder 2"/>
          <p:cNvSpPr>
            <a:spLocks noGrp="1"/>
          </p:cNvSpPr>
          <p:nvPr>
            <p:ph sz="half" idx="1"/>
          </p:nvPr>
        </p:nvSpPr>
        <p:spPr/>
        <p:txBody>
          <a:bodyPr/>
          <a:lstStyle/>
          <a:p>
            <a:r>
              <a:rPr lang="en-US" dirty="0"/>
              <a:t>A family mystery leads Dani </a:t>
            </a:r>
            <a:r>
              <a:rPr lang="en-US" dirty="0" smtClean="0"/>
              <a:t>to </a:t>
            </a:r>
            <a:r>
              <a:rPr lang="en-US" dirty="0"/>
              <a:t>investigate the secrets of </a:t>
            </a:r>
            <a:r>
              <a:rPr lang="en-US" dirty="0" smtClean="0"/>
              <a:t>the University of Mississippi and </a:t>
            </a:r>
            <a:r>
              <a:rPr lang="en-US" dirty="0"/>
              <a:t>the dark history of race relations in </a:t>
            </a:r>
            <a:r>
              <a:rPr lang="en-US" dirty="0" smtClean="0"/>
              <a:t>Oxford.</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94418" y="1825625"/>
            <a:ext cx="3230707" cy="4858983"/>
          </a:xfrm>
        </p:spPr>
      </p:pic>
    </p:spTree>
    <p:extLst>
      <p:ext uri="{BB962C8B-B14F-4D97-AF65-F5344CB8AC3E}">
        <p14:creationId xmlns:p14="http://schemas.microsoft.com/office/powerpoint/2010/main" val="67732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Booked</a:t>
            </a:r>
            <a:r>
              <a:rPr lang="en-US" dirty="0" smtClean="0"/>
              <a:t/>
            </a:r>
            <a:br>
              <a:rPr lang="en-US" dirty="0" smtClean="0"/>
            </a:br>
            <a:r>
              <a:rPr lang="en-US" dirty="0" smtClean="0"/>
              <a:t>by Kwame Alexander</a:t>
            </a:r>
            <a:endParaRPr lang="en-US" dirty="0"/>
          </a:p>
        </p:txBody>
      </p:sp>
      <p:sp>
        <p:nvSpPr>
          <p:cNvPr id="4" name="Content Placeholder 3"/>
          <p:cNvSpPr>
            <a:spLocks noGrp="1"/>
          </p:cNvSpPr>
          <p:nvPr>
            <p:ph sz="half" idx="1"/>
          </p:nvPr>
        </p:nvSpPr>
        <p:spPr/>
        <p:txBody>
          <a:bodyPr/>
          <a:lstStyle/>
          <a:p>
            <a:r>
              <a:rPr lang="en-US" dirty="0"/>
              <a:t>Nick loves soccer and hates books, </a:t>
            </a:r>
            <a:r>
              <a:rPr lang="en-US" dirty="0" smtClean="0"/>
              <a:t>but he </a:t>
            </a:r>
            <a:r>
              <a:rPr lang="en-US" dirty="0"/>
              <a:t>soon learns the power of words as he wrestles with problems at home, stands up to a bully, and tries to impress the girl of his dreams.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04809" y="1793226"/>
            <a:ext cx="3179617" cy="4769426"/>
          </a:xfrm>
        </p:spPr>
      </p:pic>
    </p:spTree>
    <p:extLst>
      <p:ext uri="{BB962C8B-B14F-4D97-AF65-F5344CB8AC3E}">
        <p14:creationId xmlns:p14="http://schemas.microsoft.com/office/powerpoint/2010/main" val="3078455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Save Me a Seat</a:t>
            </a:r>
            <a:br>
              <a:rPr lang="en-US" dirty="0" smtClean="0"/>
            </a:br>
            <a:r>
              <a:rPr lang="en-US" dirty="0" smtClean="0"/>
              <a:t>by Sarah Weeks and Gita </a:t>
            </a:r>
            <a:r>
              <a:rPr lang="en-US" dirty="0" err="1"/>
              <a:t>Varadarajan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80755" y="2071615"/>
            <a:ext cx="2988252" cy="4530190"/>
          </a:xfrm>
        </p:spPr>
      </p:pic>
      <p:sp>
        <p:nvSpPr>
          <p:cNvPr id="4" name="Content Placeholder 3"/>
          <p:cNvSpPr>
            <a:spLocks noGrp="1"/>
          </p:cNvSpPr>
          <p:nvPr>
            <p:ph sz="half" idx="2"/>
          </p:nvPr>
        </p:nvSpPr>
        <p:spPr/>
        <p:txBody>
          <a:bodyPr>
            <a:normAutofit/>
          </a:bodyPr>
          <a:lstStyle/>
          <a:p>
            <a:r>
              <a:rPr lang="en-US" dirty="0"/>
              <a:t>Ravi has just moved to the United States from India and has always been at the top of his class; Joe has lived in the same town his whole life and has learning </a:t>
            </a:r>
            <a:r>
              <a:rPr lang="en-US" dirty="0" smtClean="0"/>
              <a:t>problems. </a:t>
            </a:r>
            <a:r>
              <a:rPr lang="en-US" dirty="0"/>
              <a:t>W</a:t>
            </a:r>
            <a:r>
              <a:rPr lang="en-US" dirty="0" smtClean="0"/>
              <a:t>hen </a:t>
            </a:r>
            <a:r>
              <a:rPr lang="en-US" dirty="0"/>
              <a:t>their lives intersect in the first week of fifth </a:t>
            </a:r>
            <a:r>
              <a:rPr lang="en-US" dirty="0" smtClean="0"/>
              <a:t>grade, </a:t>
            </a:r>
            <a:r>
              <a:rPr lang="en-US" dirty="0"/>
              <a:t>they are brought together by </a:t>
            </a:r>
            <a:r>
              <a:rPr lang="en-US" dirty="0" smtClean="0"/>
              <a:t>the </a:t>
            </a:r>
            <a:r>
              <a:rPr lang="en-US" dirty="0"/>
              <a:t>biggest bully in their </a:t>
            </a:r>
            <a:r>
              <a:rPr lang="en-US" dirty="0" smtClean="0"/>
              <a:t>class and </a:t>
            </a:r>
            <a:r>
              <a:rPr lang="en-US" dirty="0"/>
              <a:t>the need to take control of their lives. </a:t>
            </a:r>
          </a:p>
        </p:txBody>
      </p:sp>
    </p:spTree>
    <p:extLst>
      <p:ext uri="{BB962C8B-B14F-4D97-AF65-F5344CB8AC3E}">
        <p14:creationId xmlns:p14="http://schemas.microsoft.com/office/powerpoint/2010/main" val="1395438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Wolf Hollow</a:t>
            </a:r>
            <a:r>
              <a:rPr lang="en-US" dirty="0" smtClean="0"/>
              <a:t/>
            </a:r>
            <a:br>
              <a:rPr lang="en-US" dirty="0" smtClean="0"/>
            </a:br>
            <a:r>
              <a:rPr lang="en-US" dirty="0" smtClean="0"/>
              <a:t>by Lauren </a:t>
            </a:r>
            <a:r>
              <a:rPr lang="en-US" dirty="0" err="1" smtClean="0"/>
              <a:t>Wolk</a:t>
            </a:r>
            <a:endParaRPr lang="en-US" dirty="0"/>
          </a:p>
        </p:txBody>
      </p:sp>
      <p:sp>
        <p:nvSpPr>
          <p:cNvPr id="3" name="Content Placeholder 2"/>
          <p:cNvSpPr>
            <a:spLocks noGrp="1"/>
          </p:cNvSpPr>
          <p:nvPr>
            <p:ph sz="half" idx="1"/>
          </p:nvPr>
        </p:nvSpPr>
        <p:spPr/>
        <p:txBody>
          <a:bodyPr/>
          <a:lstStyle/>
          <a:p>
            <a:r>
              <a:rPr lang="en-US" dirty="0"/>
              <a:t>Annabelle must learn to stand up for what's right in the face of a manipulative and </a:t>
            </a:r>
            <a:r>
              <a:rPr lang="en-US" dirty="0" smtClean="0"/>
              <a:t>violent </a:t>
            </a:r>
            <a:r>
              <a:rPr lang="en-US" dirty="0"/>
              <a:t>bully who targets </a:t>
            </a:r>
            <a:r>
              <a:rPr lang="en-US"/>
              <a:t>people </a:t>
            </a:r>
            <a:r>
              <a:rPr lang="en-US" smtClean="0"/>
              <a:t>she cares </a:t>
            </a:r>
            <a:r>
              <a:rPr lang="en-US" dirty="0"/>
              <a:t>about, including a homeless World War </a:t>
            </a:r>
            <a:r>
              <a:rPr lang="en-US"/>
              <a:t>I </a:t>
            </a:r>
            <a:r>
              <a:rPr lang="en-US" smtClean="0"/>
              <a:t>veteran.</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24355" y="2070749"/>
            <a:ext cx="2898197" cy="4370481"/>
          </a:xfrm>
        </p:spPr>
      </p:pic>
    </p:spTree>
    <p:extLst>
      <p:ext uri="{BB962C8B-B14F-4D97-AF65-F5344CB8AC3E}">
        <p14:creationId xmlns:p14="http://schemas.microsoft.com/office/powerpoint/2010/main" val="1890922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Ashes</a:t>
            </a:r>
            <a:r>
              <a:rPr lang="en-US" dirty="0" smtClean="0"/>
              <a:t/>
            </a:r>
            <a:br>
              <a:rPr lang="en-US" dirty="0" smtClean="0"/>
            </a:br>
            <a:r>
              <a:rPr lang="en-US" dirty="0" smtClean="0"/>
              <a:t>by Laurie </a:t>
            </a:r>
            <a:r>
              <a:rPr lang="en-US" dirty="0" err="1" smtClean="0"/>
              <a:t>Halse</a:t>
            </a:r>
            <a:r>
              <a:rPr lang="en-US" dirty="0" smtClean="0"/>
              <a:t> Anderson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87236" y="1869454"/>
            <a:ext cx="3086100" cy="4555083"/>
          </a:xfrm>
        </p:spPr>
      </p:pic>
      <p:sp>
        <p:nvSpPr>
          <p:cNvPr id="4" name="Content Placeholder 3"/>
          <p:cNvSpPr>
            <a:spLocks noGrp="1"/>
          </p:cNvSpPr>
          <p:nvPr>
            <p:ph sz="half" idx="2"/>
          </p:nvPr>
        </p:nvSpPr>
        <p:spPr/>
        <p:txBody>
          <a:bodyPr/>
          <a:lstStyle/>
          <a:p>
            <a:r>
              <a:rPr lang="en-US" dirty="0"/>
              <a:t/>
            </a:r>
            <a:br>
              <a:rPr lang="en-US" dirty="0"/>
            </a:br>
            <a:r>
              <a:rPr lang="en-US" dirty="0"/>
              <a:t>As the Revolutionary War rages on, Isabel and Curzon have narrowly </a:t>
            </a:r>
            <a:r>
              <a:rPr lang="en-US" dirty="0" smtClean="0"/>
              <a:t>escaped the horrors of  </a:t>
            </a:r>
            <a:r>
              <a:rPr lang="en-US" dirty="0"/>
              <a:t>Valley Forge--but their relief is short-lived. Before </a:t>
            </a:r>
            <a:r>
              <a:rPr lang="en-US" dirty="0" smtClean="0"/>
              <a:t>long, </a:t>
            </a:r>
            <a:r>
              <a:rPr lang="en-US" dirty="0"/>
              <a:t>they are reported as </a:t>
            </a:r>
            <a:r>
              <a:rPr lang="en-US" dirty="0" smtClean="0"/>
              <a:t>runaways and chased as they flee South to find Isabel’s little sister.</a:t>
            </a:r>
            <a:endParaRPr lang="en-US" dirty="0"/>
          </a:p>
        </p:txBody>
      </p:sp>
    </p:spTree>
    <p:extLst>
      <p:ext uri="{BB962C8B-B14F-4D97-AF65-F5344CB8AC3E}">
        <p14:creationId xmlns:p14="http://schemas.microsoft.com/office/powerpoint/2010/main" val="174493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Girl Who Drank the Moon</a:t>
            </a:r>
            <a:r>
              <a:rPr lang="en-US" dirty="0" smtClean="0"/>
              <a:t/>
            </a:r>
            <a:br>
              <a:rPr lang="en-US" dirty="0" smtClean="0"/>
            </a:br>
            <a:r>
              <a:rPr lang="en-US" dirty="0" smtClean="0"/>
              <a:t>by Kelly Barnhill</a:t>
            </a:r>
            <a:endParaRPr lang="en-US" dirty="0"/>
          </a:p>
        </p:txBody>
      </p:sp>
      <p:sp>
        <p:nvSpPr>
          <p:cNvPr id="3" name="Content Placeholder 2"/>
          <p:cNvSpPr>
            <a:spLocks noGrp="1"/>
          </p:cNvSpPr>
          <p:nvPr>
            <p:ph sz="half" idx="1"/>
          </p:nvPr>
        </p:nvSpPr>
        <p:spPr/>
        <p:txBody>
          <a:bodyPr/>
          <a:lstStyle/>
          <a:p>
            <a:r>
              <a:rPr lang="en-US" dirty="0"/>
              <a:t>A </a:t>
            </a:r>
            <a:r>
              <a:rPr lang="en-US" dirty="0" smtClean="0"/>
              <a:t> </a:t>
            </a:r>
            <a:r>
              <a:rPr lang="en-US" dirty="0"/>
              <a:t>young girl </a:t>
            </a:r>
            <a:r>
              <a:rPr lang="en-US" dirty="0" smtClean="0"/>
              <a:t>is raised </a:t>
            </a:r>
            <a:r>
              <a:rPr lang="en-US" dirty="0"/>
              <a:t>by a witch, a swamp monster, and a Perfectly Tiny Dragon, who must </a:t>
            </a:r>
            <a:r>
              <a:rPr lang="en-US" dirty="0" smtClean="0"/>
              <a:t>work together to unlock </a:t>
            </a:r>
            <a:r>
              <a:rPr lang="en-US" dirty="0"/>
              <a:t>the powerful magic buried deep inside </a:t>
            </a:r>
            <a:r>
              <a:rPr lang="en-US" dirty="0" smtClean="0"/>
              <a:t>her.</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93182" y="2020094"/>
            <a:ext cx="2815070" cy="4684276"/>
          </a:xfrm>
        </p:spPr>
      </p:pic>
    </p:spTree>
    <p:extLst>
      <p:ext uri="{BB962C8B-B14F-4D97-AF65-F5344CB8AC3E}">
        <p14:creationId xmlns:p14="http://schemas.microsoft.com/office/powerpoint/2010/main" val="1505072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i="1" dirty="0" smtClean="0"/>
              <a:t>The Forgetting</a:t>
            </a:r>
            <a:r>
              <a:rPr lang="en-US" dirty="0" smtClean="0"/>
              <a:t/>
            </a:r>
            <a:br>
              <a:rPr lang="en-US" dirty="0" smtClean="0"/>
            </a:br>
            <a:r>
              <a:rPr lang="en-US" dirty="0" smtClean="0"/>
              <a:t>by Sharon Cameron</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88993" y="2103655"/>
            <a:ext cx="2665777" cy="4073308"/>
          </a:xfrm>
        </p:spPr>
      </p:pic>
      <p:sp>
        <p:nvSpPr>
          <p:cNvPr id="6" name="Content Placeholder 5"/>
          <p:cNvSpPr>
            <a:spLocks noGrp="1"/>
          </p:cNvSpPr>
          <p:nvPr>
            <p:ph sz="half" idx="2"/>
          </p:nvPr>
        </p:nvSpPr>
        <p:spPr/>
        <p:txBody>
          <a:bodyPr>
            <a:normAutofit/>
          </a:bodyPr>
          <a:lstStyle/>
          <a:p>
            <a:r>
              <a:rPr lang="en-US" dirty="0"/>
              <a:t>Nadia lives in Canaan, a quiet city in an idyllic </a:t>
            </a:r>
            <a:r>
              <a:rPr lang="en-US" dirty="0" smtClean="0"/>
              <a:t>world. Every </a:t>
            </a:r>
            <a:r>
              <a:rPr lang="en-US" dirty="0"/>
              <a:t>twelve years, the people of Canaan undergo a collective Forgetting, </a:t>
            </a:r>
            <a:r>
              <a:rPr lang="en-US" dirty="0" smtClean="0"/>
              <a:t>after </a:t>
            </a:r>
            <a:r>
              <a:rPr lang="en-US" dirty="0"/>
              <a:t>which </a:t>
            </a:r>
            <a:r>
              <a:rPr lang="en-US" dirty="0" smtClean="0"/>
              <a:t>they </a:t>
            </a:r>
            <a:r>
              <a:rPr lang="en-US" dirty="0"/>
              <a:t>are left without any trace of memory of themselves, their families, </a:t>
            </a:r>
            <a:r>
              <a:rPr lang="en-US" dirty="0" smtClean="0"/>
              <a:t>or their </a:t>
            </a:r>
            <a:r>
              <a:rPr lang="en-US" dirty="0"/>
              <a:t>lives. </a:t>
            </a:r>
            <a:r>
              <a:rPr lang="en-US" dirty="0" smtClean="0"/>
              <a:t>Nadia, however, </a:t>
            </a:r>
            <a:r>
              <a:rPr lang="en-US" dirty="0"/>
              <a:t>has never </a:t>
            </a:r>
            <a:r>
              <a:rPr lang="en-US" dirty="0" smtClean="0"/>
              <a:t>forgotten.</a:t>
            </a:r>
            <a:endParaRPr lang="en-US" dirty="0"/>
          </a:p>
        </p:txBody>
      </p:sp>
    </p:spTree>
    <p:extLst>
      <p:ext uri="{BB962C8B-B14F-4D97-AF65-F5344CB8AC3E}">
        <p14:creationId xmlns:p14="http://schemas.microsoft.com/office/powerpoint/2010/main" val="322056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Audacity</a:t>
            </a:r>
            <a:r>
              <a:rPr lang="en-US" dirty="0" smtClean="0"/>
              <a:t/>
            </a:r>
            <a:br>
              <a:rPr lang="en-US" dirty="0" smtClean="0"/>
            </a:br>
            <a:r>
              <a:rPr lang="en-US" dirty="0" smtClean="0"/>
              <a:t>by Melanie Crowder</a:t>
            </a:r>
            <a:endParaRPr lang="en-US" dirty="0"/>
          </a:p>
        </p:txBody>
      </p:sp>
      <p:sp>
        <p:nvSpPr>
          <p:cNvPr id="3" name="Content Placeholder 2"/>
          <p:cNvSpPr>
            <a:spLocks noGrp="1"/>
          </p:cNvSpPr>
          <p:nvPr>
            <p:ph sz="half" idx="1"/>
          </p:nvPr>
        </p:nvSpPr>
        <p:spPr/>
        <p:txBody>
          <a:bodyPr/>
          <a:lstStyle/>
          <a:p>
            <a:r>
              <a:rPr lang="en-US" dirty="0" smtClean="0"/>
              <a:t>This verse novels shows the </a:t>
            </a:r>
            <a:r>
              <a:rPr lang="en-US" dirty="0"/>
              <a:t>inspiring story of Clara </a:t>
            </a:r>
            <a:r>
              <a:rPr lang="en-US" dirty="0" err="1" smtClean="0"/>
              <a:t>Lemlich</a:t>
            </a:r>
            <a:r>
              <a:rPr lang="en-US" dirty="0" smtClean="0"/>
              <a:t> and her fight </a:t>
            </a:r>
            <a:r>
              <a:rPr lang="en-US" dirty="0"/>
              <a:t>for equal rights led to the largest strike by women in American </a:t>
            </a:r>
            <a:r>
              <a:rPr lang="en-US" dirty="0" smtClean="0"/>
              <a:t>history.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46372" y="1953274"/>
            <a:ext cx="3044536" cy="4664229"/>
          </a:xfrm>
        </p:spPr>
      </p:pic>
    </p:spTree>
    <p:extLst>
      <p:ext uri="{BB962C8B-B14F-4D97-AF65-F5344CB8AC3E}">
        <p14:creationId xmlns:p14="http://schemas.microsoft.com/office/powerpoint/2010/main" val="653208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Boys Who Challenged Hitler</a:t>
            </a:r>
            <a:br>
              <a:rPr lang="en-US" i="1" dirty="0" smtClean="0"/>
            </a:br>
            <a:r>
              <a:rPr lang="en-US" dirty="0" smtClean="0"/>
              <a:t>by Phillip </a:t>
            </a:r>
            <a:r>
              <a:rPr lang="en-US" dirty="0" err="1" smtClean="0"/>
              <a:t>Hoose</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00199" y="1825625"/>
            <a:ext cx="3067570" cy="4613626"/>
          </a:xfrm>
        </p:spPr>
      </p:pic>
      <p:sp>
        <p:nvSpPr>
          <p:cNvPr id="4" name="Content Placeholder 3"/>
          <p:cNvSpPr>
            <a:spLocks noGrp="1"/>
          </p:cNvSpPr>
          <p:nvPr>
            <p:ph sz="half" idx="2"/>
          </p:nvPr>
        </p:nvSpPr>
        <p:spPr/>
        <p:txBody>
          <a:bodyPr/>
          <a:lstStyle/>
          <a:p>
            <a:r>
              <a:rPr lang="en-US" dirty="0" smtClean="0"/>
              <a:t>During WWII, a </a:t>
            </a:r>
            <a:r>
              <a:rPr lang="en-US" dirty="0"/>
              <a:t>small group of Danish teens </a:t>
            </a:r>
            <a:r>
              <a:rPr lang="en-US" dirty="0" smtClean="0"/>
              <a:t>committed countless </a:t>
            </a:r>
            <a:r>
              <a:rPr lang="en-US" dirty="0"/>
              <a:t>acts of </a:t>
            </a:r>
            <a:r>
              <a:rPr lang="en-US" dirty="0" smtClean="0"/>
              <a:t>sabotage against the Germans who eventually find and arrest the boys. </a:t>
            </a:r>
            <a:r>
              <a:rPr lang="en-US" dirty="0"/>
              <a:t>T</a:t>
            </a:r>
            <a:r>
              <a:rPr lang="en-US" dirty="0" smtClean="0"/>
              <a:t>heir </a:t>
            </a:r>
            <a:r>
              <a:rPr lang="en-US" dirty="0"/>
              <a:t>efforts were not in </a:t>
            </a:r>
            <a:r>
              <a:rPr lang="en-US" dirty="0" smtClean="0"/>
              <a:t>vain as their </a:t>
            </a:r>
            <a:r>
              <a:rPr lang="en-US" dirty="0"/>
              <a:t>exploits and eventual imprisonment helped </a:t>
            </a:r>
            <a:r>
              <a:rPr lang="en-US" dirty="0" smtClean="0"/>
              <a:t>to spark </a:t>
            </a:r>
            <a:r>
              <a:rPr lang="en-US" dirty="0"/>
              <a:t>a full-blown </a:t>
            </a:r>
            <a:r>
              <a:rPr lang="en-US" dirty="0" smtClean="0"/>
              <a:t>resistance</a:t>
            </a:r>
            <a:r>
              <a:rPr lang="en-US" dirty="0"/>
              <a:t>.</a:t>
            </a:r>
          </a:p>
        </p:txBody>
      </p:sp>
    </p:spTree>
    <p:extLst>
      <p:ext uri="{BB962C8B-B14F-4D97-AF65-F5344CB8AC3E}">
        <p14:creationId xmlns:p14="http://schemas.microsoft.com/office/powerpoint/2010/main" val="85606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Scar Island  </a:t>
            </a:r>
            <a:r>
              <a:rPr lang="en-US" dirty="0" smtClean="0"/>
              <a:t/>
            </a:r>
            <a:br>
              <a:rPr lang="en-US" dirty="0" smtClean="0"/>
            </a:br>
            <a:r>
              <a:rPr lang="en-US" dirty="0" smtClean="0"/>
              <a:t>by Dan </a:t>
            </a:r>
            <a:r>
              <a:rPr lang="en-US" dirty="0" err="1" smtClean="0"/>
              <a:t>Gemeinhart</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18409" y="2182019"/>
            <a:ext cx="2801216" cy="4280258"/>
          </a:xfrm>
        </p:spPr>
      </p:pic>
      <p:sp>
        <p:nvSpPr>
          <p:cNvPr id="4" name="Content Placeholder 3"/>
          <p:cNvSpPr>
            <a:spLocks noGrp="1"/>
          </p:cNvSpPr>
          <p:nvPr>
            <p:ph sz="half" idx="2"/>
          </p:nvPr>
        </p:nvSpPr>
        <p:spPr/>
        <p:txBody>
          <a:bodyPr/>
          <a:lstStyle/>
          <a:p>
            <a:r>
              <a:rPr lang="en-US" dirty="0"/>
              <a:t>Jonathan </a:t>
            </a:r>
            <a:r>
              <a:rPr lang="en-US" dirty="0" err="1"/>
              <a:t>Grisby</a:t>
            </a:r>
            <a:r>
              <a:rPr lang="en-US" dirty="0"/>
              <a:t> is the newest arrival at the </a:t>
            </a:r>
            <a:r>
              <a:rPr lang="en-US" dirty="0" err="1"/>
              <a:t>Slabhenge</a:t>
            </a:r>
            <a:r>
              <a:rPr lang="en-US" dirty="0"/>
              <a:t> Reformatory School for Troubled Boys--an ancient, crumbling fortress of gray stone rising up from the </a:t>
            </a:r>
            <a:r>
              <a:rPr lang="en-US" dirty="0" smtClean="0"/>
              <a:t>ocean. After an accident kills all of the adults, the boys must fend themselves.</a:t>
            </a:r>
            <a:endParaRPr lang="en-US" dirty="0"/>
          </a:p>
        </p:txBody>
      </p:sp>
    </p:spTree>
    <p:extLst>
      <p:ext uri="{BB962C8B-B14F-4D97-AF65-F5344CB8AC3E}">
        <p14:creationId xmlns:p14="http://schemas.microsoft.com/office/powerpoint/2010/main" val="534359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Garvey’s House</a:t>
            </a:r>
            <a:r>
              <a:rPr lang="en-US" dirty="0" smtClean="0"/>
              <a:t/>
            </a:r>
            <a:br>
              <a:rPr lang="en-US" dirty="0" smtClean="0"/>
            </a:br>
            <a:r>
              <a:rPr lang="en-US" dirty="0" smtClean="0"/>
              <a:t>by Nikki Grimes</a:t>
            </a:r>
            <a:endParaRPr lang="en-US" dirty="0"/>
          </a:p>
        </p:txBody>
      </p:sp>
      <p:sp>
        <p:nvSpPr>
          <p:cNvPr id="3" name="Content Placeholder 2"/>
          <p:cNvSpPr>
            <a:spLocks noGrp="1"/>
          </p:cNvSpPr>
          <p:nvPr>
            <p:ph sz="half" idx="1"/>
          </p:nvPr>
        </p:nvSpPr>
        <p:spPr/>
        <p:txBody>
          <a:bodyPr/>
          <a:lstStyle/>
          <a:p>
            <a:r>
              <a:rPr lang="en-US" dirty="0"/>
              <a:t>Preferring science and reading to the sports his father wants him to play, Garvey comforts himself with food and endures bullying before joining the school chorus, where he learns how to accept himself and bond with his father.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73636" y="1795622"/>
            <a:ext cx="3262746" cy="4606998"/>
          </a:xfrm>
        </p:spPr>
      </p:pic>
    </p:spTree>
    <p:extLst>
      <p:ext uri="{BB962C8B-B14F-4D97-AF65-F5344CB8AC3E}">
        <p14:creationId xmlns:p14="http://schemas.microsoft.com/office/powerpoint/2010/main" val="240246059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846</Words>
  <Application>Microsoft Office PowerPoint</Application>
  <PresentationFormat>Widescreen</PresentationFormat>
  <Paragraphs>41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1_Office Theme</vt:lpstr>
      <vt:lpstr>2018-2019 Volunteer State Book Award  Middle School Division</vt:lpstr>
      <vt:lpstr>Booked by Kwame Alexander</vt:lpstr>
      <vt:lpstr>Ashes by Laurie Halse Anderson</vt:lpstr>
      <vt:lpstr>The Girl Who Drank the Moon by Kelly Barnhill</vt:lpstr>
      <vt:lpstr>The Forgetting by Sharon Cameron</vt:lpstr>
      <vt:lpstr>Audacity by Melanie Crowder</vt:lpstr>
      <vt:lpstr>The Boys Who Challenged Hitler by Phillip Hoose</vt:lpstr>
      <vt:lpstr>Scar Island   by Dan Gemeinhart</vt:lpstr>
      <vt:lpstr>Garvey’s House by Nikki Grimes</vt:lpstr>
      <vt:lpstr>Mayday by Karen Harrington</vt:lpstr>
      <vt:lpstr>Bubonic Panic by Gail Jarrow</vt:lpstr>
      <vt:lpstr>Night on Fire by Ronald Kidd</vt:lpstr>
      <vt:lpstr>Strong Inside by Andrew Maraniss</vt:lpstr>
      <vt:lpstr>Wires &amp; Nerves by Marissa Meyer</vt:lpstr>
      <vt:lpstr>The Seventh Most Important Thing by Shelley Pearsall</vt:lpstr>
      <vt:lpstr>Ghost by Jason Reynolds</vt:lpstr>
      <vt:lpstr>Hidden Figures by Margot Lee Shetterly</vt:lpstr>
      <vt:lpstr>Scythe by Neal Shusterman</vt:lpstr>
      <vt:lpstr>Things Too Huge To Fix by Saying Sorry by Susan Vaught</vt:lpstr>
      <vt:lpstr>Save Me a Seat by Sarah Weeks and Gita Varadarajan</vt:lpstr>
      <vt:lpstr>Wolf Hollow by Lauren Wolk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2018-2019 Volunteer State Book Award  Middle School Division</dc:title>
  <dc:creator>Scot Smith</dc:creator>
  <cp:lastModifiedBy>Scot Smith</cp:lastModifiedBy>
  <cp:revision>8</cp:revision>
  <dcterms:created xsi:type="dcterms:W3CDTF">2018-07-17T01:14:49Z</dcterms:created>
  <dcterms:modified xsi:type="dcterms:W3CDTF">2018-07-17T10:39:40Z</dcterms:modified>
</cp:coreProperties>
</file>