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4106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713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065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348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0871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896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6986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154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177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9406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879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20915-D63D-4DE9-8A00-96652516F6F0}"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4024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f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f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f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jfi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jf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0.jf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jf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09399"/>
            <a:ext cx="9144000" cy="1911782"/>
          </a:xfrm>
        </p:spPr>
        <p:txBody>
          <a:bodyPr>
            <a:normAutofit fontScale="90000"/>
          </a:bodyPr>
          <a:lstStyle/>
          <a:p>
            <a:r>
              <a:rPr lang="en-US" b="1" dirty="0" smtClean="0">
                <a:solidFill>
                  <a:schemeClr val="accent2"/>
                </a:solidFill>
              </a:rPr>
              <a:t>2017-2018</a:t>
            </a:r>
            <a:r>
              <a:rPr lang="en-US" b="1" dirty="0" smtClean="0">
                <a:solidFill>
                  <a:schemeClr val="accent2"/>
                </a:solidFill>
              </a:rPr>
              <a:t/>
            </a:r>
            <a:br>
              <a:rPr lang="en-US" b="1" dirty="0" smtClean="0">
                <a:solidFill>
                  <a:schemeClr val="accent2"/>
                </a:solidFill>
              </a:rPr>
            </a:br>
            <a:r>
              <a:rPr lang="en-US" b="1" dirty="0" smtClean="0">
                <a:solidFill>
                  <a:schemeClr val="accent2"/>
                </a:solidFill>
              </a:rPr>
              <a:t>Volunteer State Book Award</a:t>
            </a:r>
            <a:r>
              <a:rPr lang="en-US" b="1" dirty="0">
                <a:solidFill>
                  <a:schemeClr val="accent2"/>
                </a:solidFill>
              </a:rPr>
              <a:t/>
            </a:r>
            <a:br>
              <a:rPr lang="en-US" b="1" dirty="0">
                <a:solidFill>
                  <a:schemeClr val="accent2"/>
                </a:solidFill>
              </a:rPr>
            </a:br>
            <a:r>
              <a:rPr lang="en-US" b="1" dirty="0" smtClean="0">
                <a:solidFill>
                  <a:schemeClr val="accent2"/>
                </a:solidFill>
              </a:rPr>
              <a:t>Primary Division</a:t>
            </a:r>
            <a:endParaRPr lang="en-US" b="1" dirty="0">
              <a:solidFill>
                <a:schemeClr val="accent2"/>
              </a:solidFill>
            </a:endParaRPr>
          </a:p>
        </p:txBody>
      </p:sp>
      <p:sp>
        <p:nvSpPr>
          <p:cNvPr id="3" name="Subtitle 2"/>
          <p:cNvSpPr>
            <a:spLocks noGrp="1"/>
          </p:cNvSpPr>
          <p:nvPr>
            <p:ph type="subTitle" idx="1"/>
          </p:nvPr>
        </p:nvSpPr>
        <p:spPr/>
        <p:txBody>
          <a:bodyPr>
            <a:normAutofit/>
          </a:bodyPr>
          <a:lstStyle/>
          <a:p>
            <a:endParaRPr lang="en-US" sz="2800" dirty="0" smtClean="0"/>
          </a:p>
        </p:txBody>
      </p:sp>
      <p:pic>
        <p:nvPicPr>
          <p:cNvPr id="4" name="Picture 3" descr="vsba.gif"/>
          <p:cNvPicPr>
            <a:picLocks noChangeAspect="1"/>
          </p:cNvPicPr>
          <p:nvPr/>
        </p:nvPicPr>
        <p:blipFill>
          <a:blip r:embed="rId2" cstate="print"/>
          <a:stretch>
            <a:fillRect/>
          </a:stretch>
        </p:blipFill>
        <p:spPr>
          <a:xfrm>
            <a:off x="87888" y="5229225"/>
            <a:ext cx="1666875" cy="1628775"/>
          </a:xfrm>
          <a:prstGeom prst="rect">
            <a:avLst/>
          </a:prstGeom>
        </p:spPr>
      </p:pic>
      <p:pic>
        <p:nvPicPr>
          <p:cNvPr id="5" name="Picture 4" descr="vsba.gif"/>
          <p:cNvPicPr>
            <a:picLocks noChangeAspect="1"/>
          </p:cNvPicPr>
          <p:nvPr/>
        </p:nvPicPr>
        <p:blipFill>
          <a:blip r:embed="rId2" cstate="print"/>
          <a:stretch>
            <a:fillRect/>
          </a:stretch>
        </p:blipFill>
        <p:spPr>
          <a:xfrm>
            <a:off x="10437237" y="5229224"/>
            <a:ext cx="1666875" cy="1628775"/>
          </a:xfrm>
          <a:prstGeom prst="rect">
            <a:avLst/>
          </a:prstGeom>
        </p:spPr>
      </p:pic>
    </p:spTree>
    <p:extLst>
      <p:ext uri="{BB962C8B-B14F-4D97-AF65-F5344CB8AC3E}">
        <p14:creationId xmlns:p14="http://schemas.microsoft.com/office/powerpoint/2010/main" val="123899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a:t>Elephant in the </a:t>
            </a:r>
            <a:r>
              <a:rPr lang="en-US" i="1" dirty="0" smtClean="0"/>
              <a:t>Dark</a:t>
            </a:r>
            <a:br>
              <a:rPr lang="en-US" i="1" dirty="0" smtClean="0"/>
            </a:br>
            <a:r>
              <a:rPr lang="en-US" dirty="0" smtClean="0"/>
              <a:t>by Mina </a:t>
            </a:r>
            <a:r>
              <a:rPr lang="en-US" dirty="0" err="1" smtClean="0"/>
              <a:t>Javaherbin</a:t>
            </a:r>
            <a:r>
              <a:rPr lang="en-US" dirty="0" smtClean="0"/>
              <a:t>. Illustrated by Eugene </a:t>
            </a:r>
            <a:r>
              <a:rPr lang="en-US" dirty="0" err="1" smtClean="0"/>
              <a:t>Yelchin</a:t>
            </a:r>
            <a:r>
              <a:rPr lang="en-US" dirty="0" smtClean="0"/>
              <a:t>.</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66900" y="2096294"/>
            <a:ext cx="3124200" cy="3810000"/>
          </a:xfrm>
        </p:spPr>
      </p:pic>
      <p:sp>
        <p:nvSpPr>
          <p:cNvPr id="4" name="Content Placeholder 3"/>
          <p:cNvSpPr>
            <a:spLocks noGrp="1"/>
          </p:cNvSpPr>
          <p:nvPr>
            <p:ph sz="half" idx="2"/>
          </p:nvPr>
        </p:nvSpPr>
        <p:spPr/>
        <p:txBody>
          <a:bodyPr/>
          <a:lstStyle/>
          <a:p>
            <a:r>
              <a:rPr lang="en-US" dirty="0"/>
              <a:t>A mysterious creature has been moved into the merchant's barn-and the villagers are dying of curiosity. What does it look like? What could it be? The impatient villagers can't wait until morning to find out.</a:t>
            </a:r>
          </a:p>
        </p:txBody>
      </p:sp>
    </p:spTree>
    <p:extLst>
      <p:ext uri="{BB962C8B-B14F-4D97-AF65-F5344CB8AC3E}">
        <p14:creationId xmlns:p14="http://schemas.microsoft.com/office/powerpoint/2010/main" val="2322518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Ten Thank-You Letters</a:t>
            </a:r>
            <a:br>
              <a:rPr lang="en-US" i="1" dirty="0" smtClean="0"/>
            </a:br>
            <a:r>
              <a:rPr lang="en-US" dirty="0" smtClean="0"/>
              <a:t>by Daniel Kirk</a:t>
            </a:r>
            <a:endParaRPr lang="en-US" i="1" dirty="0"/>
          </a:p>
        </p:txBody>
      </p:sp>
      <p:sp>
        <p:nvSpPr>
          <p:cNvPr id="3" name="Content Placeholder 2"/>
          <p:cNvSpPr>
            <a:spLocks noGrp="1"/>
          </p:cNvSpPr>
          <p:nvPr>
            <p:ph sz="half" idx="1"/>
          </p:nvPr>
        </p:nvSpPr>
        <p:spPr/>
        <p:txBody>
          <a:bodyPr/>
          <a:lstStyle/>
          <a:p>
            <a:r>
              <a:rPr lang="en-US" dirty="0" smtClean="0"/>
              <a:t>While </a:t>
            </a:r>
            <a:r>
              <a:rPr lang="en-US" dirty="0"/>
              <a:t>Pig is trying to finish a thank-you note to his grandmother, his best friend Rabbit repeatedly interrupts to borrow supplies for a series of his own notes, thanking all of the special people in their lives. </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11254" y="1825625"/>
            <a:ext cx="3503492" cy="4351338"/>
          </a:xfrm>
        </p:spPr>
      </p:pic>
    </p:spTree>
    <p:extLst>
      <p:ext uri="{BB962C8B-B14F-4D97-AF65-F5344CB8AC3E}">
        <p14:creationId xmlns:p14="http://schemas.microsoft.com/office/powerpoint/2010/main" val="3127502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i="1" dirty="0"/>
              <a:t>Ah </a:t>
            </a:r>
            <a:r>
              <a:rPr lang="en-US" i="1" dirty="0" smtClean="0"/>
              <a:t>Ha</a:t>
            </a:r>
            <a:br>
              <a:rPr lang="en-US" i="1" dirty="0" smtClean="0"/>
            </a:br>
            <a:r>
              <a:rPr lang="en-US" dirty="0" smtClean="0"/>
              <a:t>by Jeff Mack.</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27530" y="2015836"/>
            <a:ext cx="3592825" cy="3564082"/>
          </a:xfrm>
        </p:spPr>
      </p:pic>
      <p:sp>
        <p:nvSpPr>
          <p:cNvPr id="4" name="Content Placeholder 3"/>
          <p:cNvSpPr>
            <a:spLocks noGrp="1"/>
          </p:cNvSpPr>
          <p:nvPr>
            <p:ph sz="half" idx="2"/>
          </p:nvPr>
        </p:nvSpPr>
        <p:spPr/>
        <p:txBody>
          <a:bodyPr/>
          <a:lstStyle/>
          <a:p>
            <a:r>
              <a:rPr lang="en-US" dirty="0"/>
              <a:t>Frog is settling in for a relaxing day at the pond. (AAHH.) But wait--there are other creatures at the pond as well. (AH HA!) And some of them are out to get Frog. (AHHH!) Not to worry, Frog gets the last laugh.</a:t>
            </a:r>
          </a:p>
        </p:txBody>
      </p:sp>
    </p:spTree>
    <p:extLst>
      <p:ext uri="{BB962C8B-B14F-4D97-AF65-F5344CB8AC3E}">
        <p14:creationId xmlns:p14="http://schemas.microsoft.com/office/powerpoint/2010/main" val="2972232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a:t>Mango, </a:t>
            </a:r>
            <a:r>
              <a:rPr lang="en-US" i="1" dirty="0" err="1"/>
              <a:t>Abuela</a:t>
            </a:r>
            <a:r>
              <a:rPr lang="en-US" i="1" dirty="0"/>
              <a:t>, and </a:t>
            </a:r>
            <a:r>
              <a:rPr lang="en-US" i="1" dirty="0" smtClean="0"/>
              <a:t>Me</a:t>
            </a:r>
            <a:r>
              <a:rPr lang="en-US" dirty="0"/>
              <a:t/>
            </a:r>
            <a:br>
              <a:rPr lang="en-US" dirty="0"/>
            </a:br>
            <a:r>
              <a:rPr lang="en-US" dirty="0" smtClean="0"/>
              <a:t>by Meg Medina. </a:t>
            </a:r>
            <a:r>
              <a:rPr lang="en-US" dirty="0"/>
              <a:t>Illustrated by Angel Dominquez.</a:t>
            </a:r>
            <a:endParaRPr lang="en-US" dirty="0"/>
          </a:p>
        </p:txBody>
      </p:sp>
      <p:sp>
        <p:nvSpPr>
          <p:cNvPr id="4" name="Content Placeholder 3"/>
          <p:cNvSpPr>
            <a:spLocks noGrp="1"/>
          </p:cNvSpPr>
          <p:nvPr>
            <p:ph sz="half" idx="2"/>
          </p:nvPr>
        </p:nvSpPr>
        <p:spPr/>
        <p:txBody>
          <a:bodyPr>
            <a:normAutofit/>
          </a:bodyPr>
          <a:lstStyle/>
          <a:p>
            <a:r>
              <a:rPr lang="en-US" dirty="0"/>
              <a:t>Mia's </a:t>
            </a:r>
            <a:r>
              <a:rPr lang="en-US" dirty="0" err="1"/>
              <a:t>abuela</a:t>
            </a:r>
            <a:r>
              <a:rPr lang="en-US" dirty="0"/>
              <a:t> has left her sunny house with parrots and palm trees to live with Mia and her parents in the city. The night she arrives, Mia tries to share her favorite book with </a:t>
            </a:r>
            <a:r>
              <a:rPr lang="en-US" dirty="0" err="1"/>
              <a:t>Abuela</a:t>
            </a:r>
            <a:r>
              <a:rPr lang="en-US" dirty="0"/>
              <a:t> before they go to sleep and discovers that </a:t>
            </a:r>
            <a:r>
              <a:rPr lang="en-US" dirty="0" err="1"/>
              <a:t>Abuela</a:t>
            </a:r>
            <a:r>
              <a:rPr lang="en-US" dirty="0"/>
              <a:t> can't read the words inside. W</a:t>
            </a:r>
            <a:r>
              <a:rPr lang="en-US" dirty="0" smtClean="0"/>
              <a:t>hile </a:t>
            </a:r>
            <a:r>
              <a:rPr lang="en-US" dirty="0"/>
              <a:t>they cook, Mia helps </a:t>
            </a:r>
            <a:r>
              <a:rPr lang="en-US" dirty="0" err="1"/>
              <a:t>Abuela</a:t>
            </a:r>
            <a:r>
              <a:rPr lang="en-US" dirty="0"/>
              <a:t> learn </a:t>
            </a:r>
            <a:r>
              <a:rPr lang="en-US" dirty="0" smtClean="0"/>
              <a:t>English, </a:t>
            </a:r>
            <a:r>
              <a:rPr lang="en-US" dirty="0"/>
              <a:t>and Mia learns some </a:t>
            </a:r>
            <a:r>
              <a:rPr lang="en-US" dirty="0" smtClean="0"/>
              <a:t>Spanish, too.</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72627" y="1825625"/>
            <a:ext cx="3712745" cy="4351338"/>
          </a:xfrm>
        </p:spPr>
      </p:pic>
    </p:spTree>
    <p:extLst>
      <p:ext uri="{BB962C8B-B14F-4D97-AF65-F5344CB8AC3E}">
        <p14:creationId xmlns:p14="http://schemas.microsoft.com/office/powerpoint/2010/main" val="2719028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If You Plant a </a:t>
            </a:r>
            <a:r>
              <a:rPr lang="en-US" i="1" dirty="0" smtClean="0"/>
              <a:t>Seed</a:t>
            </a:r>
            <a:r>
              <a:rPr lang="en-US" dirty="0"/>
              <a:t/>
            </a:r>
            <a:br>
              <a:rPr lang="en-US" dirty="0"/>
            </a:br>
            <a:r>
              <a:rPr lang="en-US" dirty="0" smtClean="0"/>
              <a:t>by </a:t>
            </a:r>
            <a:r>
              <a:rPr lang="en-US" dirty="0" err="1" smtClean="0"/>
              <a:t>Kadir</a:t>
            </a:r>
            <a:r>
              <a:rPr lang="en-US" dirty="0" smtClean="0"/>
              <a:t> Nelson</a:t>
            </a:r>
            <a:endParaRPr lang="en-US" dirty="0"/>
          </a:p>
        </p:txBody>
      </p:sp>
      <p:sp>
        <p:nvSpPr>
          <p:cNvPr id="3" name="Content Placeholder 2"/>
          <p:cNvSpPr>
            <a:spLocks noGrp="1"/>
          </p:cNvSpPr>
          <p:nvPr>
            <p:ph sz="half" idx="1"/>
          </p:nvPr>
        </p:nvSpPr>
        <p:spPr/>
        <p:txBody>
          <a:bodyPr/>
          <a:lstStyle/>
          <a:p>
            <a:r>
              <a:rPr lang="en-US" dirty="0" smtClean="0"/>
              <a:t>This book </a:t>
            </a:r>
            <a:r>
              <a:rPr lang="en-US" dirty="0"/>
              <a:t>demonstrates not only the process of planting and growing for young children but also how a seed of kindness can bear sweet fruit.</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1825625"/>
            <a:ext cx="4351338" cy="4351338"/>
          </a:xfrm>
        </p:spPr>
      </p:pic>
    </p:spTree>
    <p:extLst>
      <p:ext uri="{BB962C8B-B14F-4D97-AF65-F5344CB8AC3E}">
        <p14:creationId xmlns:p14="http://schemas.microsoft.com/office/powerpoint/2010/main" val="182400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a:t>Yaks Yak: Animal Word </a:t>
            </a:r>
            <a:r>
              <a:rPr lang="en-US" sz="3200" i="1" dirty="0" smtClean="0"/>
              <a:t>Pairs</a:t>
            </a:r>
            <a:br>
              <a:rPr lang="en-US" sz="3200" i="1" dirty="0" smtClean="0"/>
            </a:br>
            <a:r>
              <a:rPr lang="en-US" sz="3200" dirty="0" smtClean="0"/>
              <a:t>by Linda Sue Park. </a:t>
            </a:r>
            <a:r>
              <a:rPr lang="en-US" sz="3200" dirty="0"/>
              <a:t>Illustrated by Jennifer Black Reinhardt.</a:t>
            </a:r>
            <a:endParaRPr lang="en-US" sz="32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33256" y="1953491"/>
            <a:ext cx="4310129" cy="3844635"/>
          </a:xfrm>
        </p:spPr>
      </p:pic>
      <p:sp>
        <p:nvSpPr>
          <p:cNvPr id="4" name="Content Placeholder 3"/>
          <p:cNvSpPr>
            <a:spLocks noGrp="1"/>
          </p:cNvSpPr>
          <p:nvPr>
            <p:ph sz="half" idx="2"/>
          </p:nvPr>
        </p:nvSpPr>
        <p:spPr/>
        <p:txBody>
          <a:bodyPr/>
          <a:lstStyle/>
          <a:p>
            <a:r>
              <a:rPr lang="en-US" dirty="0"/>
              <a:t>At once funny and </a:t>
            </a:r>
            <a:r>
              <a:rPr lang="en-US" dirty="0" smtClean="0"/>
              <a:t>informative,</a:t>
            </a:r>
            <a:r>
              <a:rPr lang="en-US" i="1" dirty="0"/>
              <a:t> </a:t>
            </a:r>
            <a:r>
              <a:rPr lang="en-US" dirty="0" smtClean="0"/>
              <a:t>this book </a:t>
            </a:r>
            <a:r>
              <a:rPr lang="en-US" dirty="0"/>
              <a:t>presents animals acting out the verbs made from their names.</a:t>
            </a:r>
          </a:p>
        </p:txBody>
      </p:sp>
    </p:spTree>
    <p:extLst>
      <p:ext uri="{BB962C8B-B14F-4D97-AF65-F5344CB8AC3E}">
        <p14:creationId xmlns:p14="http://schemas.microsoft.com/office/powerpoint/2010/main" val="466941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I Don’t Want to Be a </a:t>
            </a:r>
            <a:r>
              <a:rPr lang="en-US" i="1" dirty="0" smtClean="0"/>
              <a:t>Frog</a:t>
            </a:r>
            <a:br>
              <a:rPr lang="en-US" i="1" dirty="0" smtClean="0"/>
            </a:br>
            <a:r>
              <a:rPr lang="en-US" dirty="0" smtClean="0"/>
              <a:t>by Deb Petty. </a:t>
            </a:r>
            <a:r>
              <a:rPr lang="en-US" dirty="0"/>
              <a:t>Illustrated by Mike </a:t>
            </a:r>
            <a:r>
              <a:rPr lang="en-US" dirty="0" err="1"/>
              <a:t>Boldt</a:t>
            </a:r>
            <a:r>
              <a:rPr lang="en-US" dirty="0"/>
              <a:t>.</a:t>
            </a:r>
            <a:endParaRPr lang="en-US" dirty="0"/>
          </a:p>
        </p:txBody>
      </p:sp>
      <p:sp>
        <p:nvSpPr>
          <p:cNvPr id="3" name="Content Placeholder 2"/>
          <p:cNvSpPr>
            <a:spLocks noGrp="1"/>
          </p:cNvSpPr>
          <p:nvPr>
            <p:ph sz="half" idx="1"/>
          </p:nvPr>
        </p:nvSpPr>
        <p:spPr/>
        <p:txBody>
          <a:bodyPr/>
          <a:lstStyle/>
          <a:p>
            <a:endParaRPr lang="en-US" b="1" dirty="0"/>
          </a:p>
          <a:p>
            <a:r>
              <a:rPr lang="en-US" dirty="0"/>
              <a:t>A frog who yearns to be any animal that is cute and warm discovers that being wet, slimy, and full of bugs has its advantages. </a:t>
            </a:r>
          </a:p>
          <a:p>
            <a:pPr marL="0" indent="0">
              <a:buNone/>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74198" y="1825625"/>
            <a:ext cx="4377603" cy="4351338"/>
          </a:xfrm>
        </p:spPr>
      </p:pic>
    </p:spTree>
    <p:extLst>
      <p:ext uri="{BB962C8B-B14F-4D97-AF65-F5344CB8AC3E}">
        <p14:creationId xmlns:p14="http://schemas.microsoft.com/office/powerpoint/2010/main" val="777339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A Boy and a </a:t>
            </a:r>
            <a:r>
              <a:rPr lang="en-US" i="1" dirty="0" smtClean="0"/>
              <a:t>Jaguar</a:t>
            </a:r>
            <a:br>
              <a:rPr lang="en-US" i="1" dirty="0" smtClean="0"/>
            </a:br>
            <a:r>
              <a:rPr lang="en-US" dirty="0" smtClean="0"/>
              <a:t>by Alan Rabinowitz. Illustrated by </a:t>
            </a:r>
            <a:r>
              <a:rPr lang="en-US" dirty="0" err="1"/>
              <a:t>Catia</a:t>
            </a:r>
            <a:r>
              <a:rPr lang="en-US" dirty="0"/>
              <a:t> </a:t>
            </a:r>
            <a:r>
              <a:rPr lang="en-US" dirty="0" err="1"/>
              <a:t>Chien</a:t>
            </a:r>
            <a:r>
              <a:rPr lang="en-US" dirty="0"/>
              <a:t>.</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36518" y="2348346"/>
            <a:ext cx="4146741" cy="3383741"/>
          </a:xfrm>
        </p:spPr>
      </p:pic>
      <p:sp>
        <p:nvSpPr>
          <p:cNvPr id="4" name="Content Placeholder 3"/>
          <p:cNvSpPr>
            <a:spLocks noGrp="1"/>
          </p:cNvSpPr>
          <p:nvPr>
            <p:ph sz="half" idx="2"/>
          </p:nvPr>
        </p:nvSpPr>
        <p:spPr/>
        <p:txBody>
          <a:bodyPr/>
          <a:lstStyle/>
          <a:p>
            <a:r>
              <a:rPr lang="en-US" dirty="0" smtClean="0"/>
              <a:t>This biography explores </a:t>
            </a:r>
            <a:r>
              <a:rPr lang="en-US" dirty="0"/>
              <a:t>the life of Alan Rabinowitz, a wildlife conservationist, who struggled with stuttering as a child. </a:t>
            </a:r>
          </a:p>
        </p:txBody>
      </p:sp>
    </p:spTree>
    <p:extLst>
      <p:ext uri="{BB962C8B-B14F-4D97-AF65-F5344CB8AC3E}">
        <p14:creationId xmlns:p14="http://schemas.microsoft.com/office/powerpoint/2010/main" val="4179982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Gingerbread for Liberty</a:t>
            </a:r>
            <a:r>
              <a:rPr lang="en-US" i="1" dirty="0" smtClean="0"/>
              <a:t>!</a:t>
            </a:r>
            <a:br>
              <a:rPr lang="en-US" i="1" dirty="0" smtClean="0"/>
            </a:br>
            <a:r>
              <a:rPr lang="en-US" dirty="0" smtClean="0"/>
              <a:t>By Mara </a:t>
            </a:r>
            <a:r>
              <a:rPr lang="en-US" dirty="0" err="1" smtClean="0"/>
              <a:t>Rockliff</a:t>
            </a:r>
            <a:r>
              <a:rPr lang="en-US" dirty="0" smtClean="0"/>
              <a:t>. </a:t>
            </a:r>
            <a:r>
              <a:rPr lang="en-US" dirty="0"/>
              <a:t>Illustrated by Vincent Kirsch.</a:t>
            </a:r>
            <a:endParaRPr lang="en-US" dirty="0"/>
          </a:p>
        </p:txBody>
      </p:sp>
      <p:sp>
        <p:nvSpPr>
          <p:cNvPr id="3" name="Content Placeholder 2"/>
          <p:cNvSpPr>
            <a:spLocks noGrp="1"/>
          </p:cNvSpPr>
          <p:nvPr>
            <p:ph sz="half" idx="1"/>
          </p:nvPr>
        </p:nvSpPr>
        <p:spPr/>
        <p:txBody>
          <a:bodyPr/>
          <a:lstStyle/>
          <a:p>
            <a:r>
              <a:rPr lang="en-US" dirty="0"/>
              <a:t>Christopher Ludwick was a German-born American patriot with a big heart and a talent for baking. When cries of "Revolution!" began, Christopher was determined to help General George Washington and his hungry troops. Not with muskets or cannons, but with gingerbread!</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42463" y="2025995"/>
            <a:ext cx="3491346" cy="4385130"/>
          </a:xfrm>
        </p:spPr>
      </p:pic>
    </p:spTree>
    <p:extLst>
      <p:ext uri="{BB962C8B-B14F-4D97-AF65-F5344CB8AC3E}">
        <p14:creationId xmlns:p14="http://schemas.microsoft.com/office/powerpoint/2010/main" val="3279028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The Bear Ate Your Sandwich</a:t>
            </a:r>
            <a:br>
              <a:rPr lang="en-US" i="1" dirty="0" smtClean="0"/>
            </a:br>
            <a:r>
              <a:rPr lang="en-US" dirty="0" smtClean="0"/>
              <a:t>by Julia </a:t>
            </a:r>
            <a:r>
              <a:rPr lang="en-US" dirty="0" err="1" smtClean="0"/>
              <a:t>Sarcone</a:t>
            </a:r>
            <a:r>
              <a:rPr lang="en-US" dirty="0" smtClean="0"/>
              <a:t>-Roach.</a:t>
            </a:r>
            <a:endParaRPr lang="en-US" i="1" dirty="0"/>
          </a:p>
        </p:txBody>
      </p:sp>
      <p:sp>
        <p:nvSpPr>
          <p:cNvPr id="3" name="Content Placeholder 2"/>
          <p:cNvSpPr>
            <a:spLocks noGrp="1"/>
          </p:cNvSpPr>
          <p:nvPr>
            <p:ph sz="half" idx="1"/>
          </p:nvPr>
        </p:nvSpPr>
        <p:spPr/>
        <p:txBody>
          <a:bodyPr/>
          <a:lstStyle/>
          <a:p>
            <a:r>
              <a:rPr lang="en-US" dirty="0"/>
              <a:t>Bear meets sandwich, </a:t>
            </a:r>
            <a:r>
              <a:rPr lang="en-US" dirty="0" smtClean="0"/>
              <a:t>and an adventure follows. Who ate the sandwich?</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81750" y="2143919"/>
            <a:ext cx="4762500" cy="3714750"/>
          </a:xfrm>
        </p:spPr>
      </p:pic>
    </p:spTree>
    <p:extLst>
      <p:ext uri="{BB962C8B-B14F-4D97-AF65-F5344CB8AC3E}">
        <p14:creationId xmlns:p14="http://schemas.microsoft.com/office/powerpoint/2010/main" val="1086512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i="1" dirty="0" smtClean="0"/>
              <a:t>Wild </a:t>
            </a:r>
            <a:r>
              <a:rPr lang="en-US" i="1" dirty="0"/>
              <a:t>About </a:t>
            </a:r>
            <a:r>
              <a:rPr lang="en-US" i="1" dirty="0" smtClean="0"/>
              <a:t>Us</a:t>
            </a:r>
            <a:r>
              <a:rPr lang="en-US" i="1" dirty="0"/>
              <a:t> </a:t>
            </a:r>
            <a:r>
              <a:rPr lang="en-US" dirty="0" smtClean="0"/>
              <a:t>by Karen Beaumont.</a:t>
            </a:r>
            <a:r>
              <a:rPr lang="en-US" i="1" dirty="0"/>
              <a:t/>
            </a:r>
            <a:br>
              <a:rPr lang="en-US" i="1" dirty="0"/>
            </a:br>
            <a:r>
              <a:rPr lang="en-US" dirty="0" smtClean="0"/>
              <a:t>Illustrated </a:t>
            </a:r>
            <a:r>
              <a:rPr lang="en-US" dirty="0"/>
              <a:t>by Janet Stevens.</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30036" y="2441863"/>
            <a:ext cx="3543300" cy="3514953"/>
          </a:xfrm>
        </p:spPr>
      </p:pic>
      <p:sp>
        <p:nvSpPr>
          <p:cNvPr id="6" name="Content Placeholder 5"/>
          <p:cNvSpPr>
            <a:spLocks noGrp="1"/>
          </p:cNvSpPr>
          <p:nvPr>
            <p:ph sz="half" idx="2"/>
          </p:nvPr>
        </p:nvSpPr>
        <p:spPr/>
        <p:txBody>
          <a:bodyPr/>
          <a:lstStyle/>
          <a:p>
            <a:r>
              <a:rPr lang="en-US" dirty="0"/>
              <a:t>Warty Warthog may have warts and tusks, but he likes himself that </a:t>
            </a:r>
            <a:r>
              <a:rPr lang="en-US" dirty="0" smtClean="0"/>
              <a:t>way. Reader join </a:t>
            </a:r>
            <a:r>
              <a:rPr lang="en-US" dirty="0"/>
              <a:t>him as he celebrates all of his animal friends and the attributes that make each one unique. </a:t>
            </a:r>
          </a:p>
        </p:txBody>
      </p:sp>
    </p:spTree>
    <p:extLst>
      <p:ext uri="{BB962C8B-B14F-4D97-AF65-F5344CB8AC3E}">
        <p14:creationId xmlns:p14="http://schemas.microsoft.com/office/powerpoint/2010/main" val="1108693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a:t>First-Grade </a:t>
            </a:r>
            <a:r>
              <a:rPr lang="en-US" i="1" dirty="0" smtClean="0"/>
              <a:t>Dropout</a:t>
            </a:r>
            <a:br>
              <a:rPr lang="en-US" i="1" dirty="0" smtClean="0"/>
            </a:br>
            <a:r>
              <a:rPr lang="en-US" dirty="0" smtClean="0"/>
              <a:t>by Audrey </a:t>
            </a:r>
            <a:r>
              <a:rPr lang="en-US" dirty="0" err="1" smtClean="0"/>
              <a:t>Vernick</a:t>
            </a:r>
            <a:r>
              <a:rPr lang="en-US" dirty="0" smtClean="0"/>
              <a:t>. </a:t>
            </a:r>
            <a:r>
              <a:rPr lang="en-US" dirty="0"/>
              <a:t>Illustrated by Matthew Cordell.</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79222" y="1690688"/>
            <a:ext cx="4374669" cy="3814711"/>
          </a:xfrm>
        </p:spPr>
      </p:pic>
      <p:sp>
        <p:nvSpPr>
          <p:cNvPr id="4" name="Content Placeholder 3"/>
          <p:cNvSpPr>
            <a:spLocks noGrp="1"/>
          </p:cNvSpPr>
          <p:nvPr>
            <p:ph sz="half" idx="2"/>
          </p:nvPr>
        </p:nvSpPr>
        <p:spPr/>
        <p:txBody>
          <a:bodyPr/>
          <a:lstStyle/>
          <a:p>
            <a:r>
              <a:rPr lang="en-US" dirty="0" smtClean="0"/>
              <a:t>After </a:t>
            </a:r>
            <a:r>
              <a:rPr lang="en-US" dirty="0"/>
              <a:t>an embarrassing incident, a young boy decides to quit school. </a:t>
            </a:r>
          </a:p>
          <a:p>
            <a:endParaRPr lang="en-US" dirty="0"/>
          </a:p>
        </p:txBody>
      </p:sp>
    </p:spTree>
    <p:extLst>
      <p:ext uri="{BB962C8B-B14F-4D97-AF65-F5344CB8AC3E}">
        <p14:creationId xmlns:p14="http://schemas.microsoft.com/office/powerpoint/2010/main" val="3284542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a:t>Winnie: The True Story of the Bear Who Inspired </a:t>
            </a:r>
            <a:r>
              <a:rPr lang="en-US" i="1" dirty="0" smtClean="0"/>
              <a:t>Winnie-The-Pooh</a:t>
            </a:r>
            <a:br>
              <a:rPr lang="en-US" i="1" dirty="0" smtClean="0"/>
            </a:br>
            <a:r>
              <a:rPr lang="en-US" dirty="0" smtClean="0"/>
              <a:t>by Sally Walker. Illustrated by </a:t>
            </a:r>
            <a:r>
              <a:rPr lang="en-US" dirty="0"/>
              <a:t>Jonathan Voss.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t>When Harry </a:t>
            </a:r>
            <a:r>
              <a:rPr lang="en-US" dirty="0" err="1"/>
              <a:t>Colebourn</a:t>
            </a:r>
            <a:r>
              <a:rPr lang="en-US" dirty="0"/>
              <a:t> saw a baby bear at a train station, he knew he could care for it. Harry was a veterinarian. But he was also a soldier in training during World War I. Harry named the bear Winnie, short for Winnipeg, his company's home town, and he brought her along to the military camp in England. Winnie followed Harry everywhere and slept under his cot every night. Before long, she became the regiment's much-loved mascot.</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19675" y="1825625"/>
            <a:ext cx="3486649" cy="4351338"/>
          </a:xfrm>
        </p:spPr>
      </p:pic>
    </p:spTree>
    <p:extLst>
      <p:ext uri="{BB962C8B-B14F-4D97-AF65-F5344CB8AC3E}">
        <p14:creationId xmlns:p14="http://schemas.microsoft.com/office/powerpoint/2010/main" val="2511181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Glow: Animals with Their Own </a:t>
            </a:r>
            <a:r>
              <a:rPr lang="en-US" i="1" dirty="0" smtClean="0"/>
              <a:t>Night-Lights</a:t>
            </a:r>
            <a:br>
              <a:rPr lang="en-US" i="1" dirty="0" smtClean="0"/>
            </a:br>
            <a:r>
              <a:rPr lang="en-US" dirty="0" smtClean="0"/>
              <a:t>By W.H. Beck</a:t>
            </a:r>
            <a:endParaRPr lang="en-US" dirty="0"/>
          </a:p>
        </p:txBody>
      </p:sp>
      <p:sp>
        <p:nvSpPr>
          <p:cNvPr id="3" name="Content Placeholder 2"/>
          <p:cNvSpPr>
            <a:spLocks noGrp="1"/>
          </p:cNvSpPr>
          <p:nvPr>
            <p:ph sz="half" idx="1"/>
          </p:nvPr>
        </p:nvSpPr>
        <p:spPr/>
        <p:txBody>
          <a:bodyPr/>
          <a:lstStyle/>
          <a:p>
            <a:r>
              <a:rPr lang="en-US" dirty="0"/>
              <a:t>Readers </a:t>
            </a:r>
            <a:r>
              <a:rPr lang="en-US" dirty="0" smtClean="0"/>
              <a:t>join </a:t>
            </a:r>
            <a:r>
              <a:rPr lang="en-US" dirty="0"/>
              <a:t>world-renowned photographers and biologists on their close encounters with the curious creatures that make their own light through bioluminescence--the ability to </a:t>
            </a:r>
            <a:r>
              <a:rPr lang="en-US" dirty="0" smtClean="0"/>
              <a:t>glow in the dark.</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55528" y="2047009"/>
            <a:ext cx="3034046" cy="3713672"/>
          </a:xfrm>
        </p:spPr>
      </p:pic>
    </p:spTree>
    <p:extLst>
      <p:ext uri="{BB962C8B-B14F-4D97-AF65-F5344CB8AC3E}">
        <p14:creationId xmlns:p14="http://schemas.microsoft.com/office/powerpoint/2010/main" val="58735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Before We Eat: From Farm to </a:t>
            </a:r>
            <a:r>
              <a:rPr lang="en-US" i="1" dirty="0" smtClean="0"/>
              <a:t>Table</a:t>
            </a:r>
            <a:br>
              <a:rPr lang="en-US" i="1" dirty="0" smtClean="0"/>
            </a:br>
            <a:r>
              <a:rPr lang="en-US" dirty="0" smtClean="0"/>
              <a:t>by Pat </a:t>
            </a:r>
            <a:r>
              <a:rPr lang="en-US" dirty="0" err="1" smtClean="0"/>
              <a:t>Brisson</a:t>
            </a:r>
            <a:r>
              <a:rPr lang="en-US" dirty="0" smtClean="0"/>
              <a:t>. Illustrated by </a:t>
            </a:r>
            <a:r>
              <a:rPr lang="en-US" dirty="0"/>
              <a:t>Mary </a:t>
            </a:r>
            <a:r>
              <a:rPr lang="en-US" dirty="0" err="1"/>
              <a:t>Azarian</a:t>
            </a:r>
            <a:r>
              <a:rPr lang="en-US" dirty="0"/>
              <a:t>.</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91145" y="2137413"/>
            <a:ext cx="3034146" cy="3677385"/>
          </a:xfrm>
        </p:spPr>
      </p:pic>
      <p:sp>
        <p:nvSpPr>
          <p:cNvPr id="4" name="Content Placeholder 3"/>
          <p:cNvSpPr>
            <a:spLocks noGrp="1"/>
          </p:cNvSpPr>
          <p:nvPr>
            <p:ph sz="half" idx="2"/>
          </p:nvPr>
        </p:nvSpPr>
        <p:spPr/>
        <p:txBody>
          <a:bodyPr/>
          <a:lstStyle/>
          <a:p>
            <a:r>
              <a:rPr lang="en-US" dirty="0"/>
              <a:t>As a family sits down to enjoy a meal, thoughts of those who provide the food, from farmers who plant and tend seeds to store clerks who sell groceries, fill each one with gratitude.</a:t>
            </a:r>
          </a:p>
        </p:txBody>
      </p:sp>
    </p:spTree>
    <p:extLst>
      <p:ext uri="{BB962C8B-B14F-4D97-AF65-F5344CB8AC3E}">
        <p14:creationId xmlns:p14="http://schemas.microsoft.com/office/powerpoint/2010/main" val="3646625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A Passion for </a:t>
            </a:r>
            <a:r>
              <a:rPr lang="en-US" i="1" dirty="0" smtClean="0"/>
              <a:t>Elephants</a:t>
            </a:r>
            <a:br>
              <a:rPr lang="en-US" i="1" dirty="0" smtClean="0"/>
            </a:br>
            <a:r>
              <a:rPr lang="en-US" dirty="0" smtClean="0"/>
              <a:t>by Toni </a:t>
            </a:r>
            <a:r>
              <a:rPr lang="en-US" dirty="0" err="1" smtClean="0"/>
              <a:t>Buzzeo</a:t>
            </a:r>
            <a:r>
              <a:rPr lang="en-US" dirty="0" smtClean="0"/>
              <a:t>. Illustrated by Holly Berry.</a:t>
            </a:r>
            <a:endParaRPr lang="en-US" dirty="0"/>
          </a:p>
        </p:txBody>
      </p:sp>
      <p:sp>
        <p:nvSpPr>
          <p:cNvPr id="3" name="Content Placeholder 2"/>
          <p:cNvSpPr>
            <a:spLocks noGrp="1"/>
          </p:cNvSpPr>
          <p:nvPr>
            <p:ph sz="half" idx="1"/>
          </p:nvPr>
        </p:nvSpPr>
        <p:spPr/>
        <p:txBody>
          <a:bodyPr/>
          <a:lstStyle/>
          <a:p>
            <a:r>
              <a:rPr lang="en-US" dirty="0" smtClean="0"/>
              <a:t>This biography explores the work of biologist Cynthia Moss who devoted </a:t>
            </a:r>
            <a:r>
              <a:rPr lang="en-US" dirty="0"/>
              <a:t>her life to the study of </a:t>
            </a:r>
            <a:r>
              <a:rPr lang="en-US" dirty="0" smtClean="0"/>
              <a:t> </a:t>
            </a:r>
            <a:r>
              <a:rPr lang="en-US" dirty="0"/>
              <a:t>the African </a:t>
            </a:r>
            <a:r>
              <a:rPr lang="en-US" dirty="0" smtClean="0"/>
              <a:t>elephant while she lived </a:t>
            </a:r>
            <a:r>
              <a:rPr lang="en-US" dirty="0"/>
              <a:t>among them on the wide-open savannah.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1825625"/>
            <a:ext cx="4351338" cy="4351338"/>
          </a:xfrm>
        </p:spPr>
      </p:pic>
    </p:spTree>
    <p:extLst>
      <p:ext uri="{BB962C8B-B14F-4D97-AF65-F5344CB8AC3E}">
        <p14:creationId xmlns:p14="http://schemas.microsoft.com/office/powerpoint/2010/main" val="281910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Stick and Stone</a:t>
            </a:r>
            <a:br>
              <a:rPr lang="en-US" i="1" dirty="0" smtClean="0"/>
            </a:br>
            <a:r>
              <a:rPr lang="en-US" dirty="0" smtClean="0"/>
              <a:t>by Beth Ferry. Illustrated by Tom </a:t>
            </a:r>
            <a:r>
              <a:rPr lang="en-US" dirty="0" err="1" smtClean="0"/>
              <a:t>Lichtenheld</a:t>
            </a:r>
            <a:r>
              <a:rPr lang="en-US" dirty="0"/>
              <a:t>.</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7750" y="1858169"/>
            <a:ext cx="4762500" cy="4286250"/>
          </a:xfrm>
        </p:spPr>
      </p:pic>
      <p:sp>
        <p:nvSpPr>
          <p:cNvPr id="4" name="Content Placeholder 3"/>
          <p:cNvSpPr>
            <a:spLocks noGrp="1"/>
          </p:cNvSpPr>
          <p:nvPr>
            <p:ph sz="half" idx="2"/>
          </p:nvPr>
        </p:nvSpPr>
        <p:spPr/>
        <p:txBody>
          <a:bodyPr/>
          <a:lstStyle/>
          <a:p>
            <a:r>
              <a:rPr lang="en-US" dirty="0"/>
              <a:t>When Stick rescues Stone from a prickly situation with a Pinecone, the pair become fast friends. But when Stick gets stuck, can Stone return the favor?</a:t>
            </a:r>
          </a:p>
        </p:txBody>
      </p:sp>
    </p:spTree>
    <p:extLst>
      <p:ext uri="{BB962C8B-B14F-4D97-AF65-F5344CB8AC3E}">
        <p14:creationId xmlns:p14="http://schemas.microsoft.com/office/powerpoint/2010/main" val="183972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The Night </a:t>
            </a:r>
            <a:r>
              <a:rPr lang="en-US" i="1" dirty="0" smtClean="0"/>
              <a:t>World</a:t>
            </a:r>
            <a:br>
              <a:rPr lang="en-US" i="1" dirty="0" smtClean="0"/>
            </a:br>
            <a:r>
              <a:rPr lang="en-US" dirty="0" smtClean="0"/>
              <a:t>by </a:t>
            </a:r>
            <a:r>
              <a:rPr lang="en-US" dirty="0" err="1" smtClean="0"/>
              <a:t>Mordicai</a:t>
            </a:r>
            <a:r>
              <a:rPr lang="en-US" dirty="0" smtClean="0"/>
              <a:t> Gerstein</a:t>
            </a:r>
            <a:endParaRPr lang="en-US" dirty="0"/>
          </a:p>
        </p:txBody>
      </p:sp>
      <p:sp>
        <p:nvSpPr>
          <p:cNvPr id="3" name="Content Placeholder 2"/>
          <p:cNvSpPr>
            <a:spLocks noGrp="1"/>
          </p:cNvSpPr>
          <p:nvPr>
            <p:ph sz="half" idx="1"/>
          </p:nvPr>
        </p:nvSpPr>
        <p:spPr/>
        <p:txBody>
          <a:bodyPr/>
          <a:lstStyle/>
          <a:p>
            <a:r>
              <a:rPr lang="en-US" dirty="0"/>
              <a:t>Sylvie the cat persuades her boy to go into the darkness very late at </a:t>
            </a:r>
            <a:r>
              <a:rPr lang="en-US" dirty="0" smtClean="0"/>
              <a:t>night. There, </a:t>
            </a:r>
            <a:r>
              <a:rPr lang="en-US" dirty="0"/>
              <a:t>they are greeted by the shadows of roses and other </a:t>
            </a:r>
            <a:r>
              <a:rPr lang="en-US" dirty="0" smtClean="0"/>
              <a:t>flowers </a:t>
            </a:r>
            <a:r>
              <a:rPr lang="en-US" dirty="0"/>
              <a:t>and by nocturnal animals who whisper, "it's almost here."</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90848" y="2441864"/>
            <a:ext cx="2718270" cy="3507446"/>
          </a:xfrm>
        </p:spPr>
      </p:pic>
    </p:spTree>
    <p:extLst>
      <p:ext uri="{BB962C8B-B14F-4D97-AF65-F5344CB8AC3E}">
        <p14:creationId xmlns:p14="http://schemas.microsoft.com/office/powerpoint/2010/main" val="684932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Little Bird’s Bad </a:t>
            </a:r>
            <a:r>
              <a:rPr lang="en-US" i="1" dirty="0" smtClean="0"/>
              <a:t>Word</a:t>
            </a:r>
            <a:br>
              <a:rPr lang="en-US" i="1" dirty="0" smtClean="0"/>
            </a:br>
            <a:r>
              <a:rPr lang="en-US" dirty="0" smtClean="0"/>
              <a:t>by Jacob Grant</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77254" y="1825625"/>
            <a:ext cx="3503492" cy="4351338"/>
          </a:xfrm>
        </p:spPr>
      </p:pic>
      <p:sp>
        <p:nvSpPr>
          <p:cNvPr id="4" name="Content Placeholder 3"/>
          <p:cNvSpPr>
            <a:spLocks noGrp="1"/>
          </p:cNvSpPr>
          <p:nvPr>
            <p:ph sz="half" idx="2"/>
          </p:nvPr>
        </p:nvSpPr>
        <p:spPr/>
        <p:txBody>
          <a:bodyPr/>
          <a:lstStyle/>
          <a:p>
            <a:r>
              <a:rPr lang="en-US" dirty="0"/>
              <a:t>Little Bird loves learning new words and sharing them with his friends, so when he realizes that his latest one is a bad word, he knows just what to say to set things right.</a:t>
            </a:r>
          </a:p>
        </p:txBody>
      </p:sp>
    </p:spTree>
    <p:extLst>
      <p:ext uri="{BB962C8B-B14F-4D97-AF65-F5344CB8AC3E}">
        <p14:creationId xmlns:p14="http://schemas.microsoft.com/office/powerpoint/2010/main" val="1387092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Mother Bruce</a:t>
            </a:r>
            <a:r>
              <a:rPr lang="en-US" dirty="0" smtClean="0"/>
              <a:t/>
            </a:r>
            <a:br>
              <a:rPr lang="en-US" dirty="0" smtClean="0"/>
            </a:br>
            <a:r>
              <a:rPr lang="en-US" dirty="0" smtClean="0"/>
              <a:t>by Ryan T. Higgins.</a:t>
            </a:r>
            <a:endParaRPr lang="en-US" dirty="0"/>
          </a:p>
        </p:txBody>
      </p:sp>
      <p:sp>
        <p:nvSpPr>
          <p:cNvPr id="3" name="Content Placeholder 2"/>
          <p:cNvSpPr>
            <a:spLocks noGrp="1"/>
          </p:cNvSpPr>
          <p:nvPr>
            <p:ph sz="half" idx="1"/>
          </p:nvPr>
        </p:nvSpPr>
        <p:spPr/>
        <p:txBody>
          <a:bodyPr/>
          <a:lstStyle/>
          <a:p>
            <a:r>
              <a:rPr lang="en-US" dirty="0"/>
              <a:t>Bruce is a grumpy bear who likes no one and nothing but cooked eggs, but when some eggs he was planning to boil hatch and the goslings believe he is their mother, he must try to make the best of the </a:t>
            </a:r>
            <a:r>
              <a:rPr lang="en-US" dirty="0" smtClean="0"/>
              <a:t>situation.</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81750" y="2205831"/>
            <a:ext cx="4762500" cy="3590925"/>
          </a:xfrm>
        </p:spPr>
      </p:pic>
    </p:spTree>
    <p:extLst>
      <p:ext uri="{BB962C8B-B14F-4D97-AF65-F5344CB8AC3E}">
        <p14:creationId xmlns:p14="http://schemas.microsoft.com/office/powerpoint/2010/main" val="12133017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845</Words>
  <Application>Microsoft Office PowerPoint</Application>
  <PresentationFormat>Widescreen</PresentationFormat>
  <Paragraphs>42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1_Office Theme</vt:lpstr>
      <vt:lpstr>2017-2018 Volunteer State Book Award Primary Division</vt:lpstr>
      <vt:lpstr>Wild About Us by Karen Beaumont. Illustrated by Janet Stevens.</vt:lpstr>
      <vt:lpstr>Glow: Animals with Their Own Night-Lights By W.H. Beck</vt:lpstr>
      <vt:lpstr>Before We Eat: From Farm to Table by Pat Brisson. Illustrated by Mary Azarian.</vt:lpstr>
      <vt:lpstr>A Passion for Elephants by Toni Buzzeo. Illustrated by Holly Berry.</vt:lpstr>
      <vt:lpstr>Stick and Stone by Beth Ferry. Illustrated by Tom Lichtenheld.</vt:lpstr>
      <vt:lpstr>The Night World by Mordicai Gerstein</vt:lpstr>
      <vt:lpstr>Little Bird’s Bad Word by Jacob Grant</vt:lpstr>
      <vt:lpstr>Mother Bruce by Ryan T. Higgins.</vt:lpstr>
      <vt:lpstr>Elephant in the Dark by Mina Javaherbin. Illustrated by Eugene Yelchin.</vt:lpstr>
      <vt:lpstr>Ten Thank-You Letters by Daniel Kirk</vt:lpstr>
      <vt:lpstr>Ah Ha by Jeff Mack.</vt:lpstr>
      <vt:lpstr>Mango, Abuela, and Me by Meg Medina. Illustrated by Angel Dominquez.</vt:lpstr>
      <vt:lpstr>If You Plant a Seed by Kadir Nelson</vt:lpstr>
      <vt:lpstr>Yaks Yak: Animal Word Pairs by Linda Sue Park. Illustrated by Jennifer Black Reinhardt.</vt:lpstr>
      <vt:lpstr>I Don’t Want to Be a Frog by Deb Petty. Illustrated by Mike Boldt.</vt:lpstr>
      <vt:lpstr>A Boy and a Jaguar by Alan Rabinowitz. Illustrated by Catia Chien.</vt:lpstr>
      <vt:lpstr>Gingerbread for Liberty! By Mara Rockliff. Illustrated by Vincent Kirsch.</vt:lpstr>
      <vt:lpstr>The Bear Ate Your Sandwich by Julia Sarcone-Roach.</vt:lpstr>
      <vt:lpstr>First-Grade Dropout by Audrey Vernick. Illustrated by Matthew Cordell.</vt:lpstr>
      <vt:lpstr>Winnie: The True Story of the Bear Who Inspired Winnie-The-Pooh by Sally Walker. Illustrated by Jonathan Voss.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2017-2018 Volunteer State Book Award Primary Division</dc:title>
  <dc:creator>Scot Smith</dc:creator>
  <cp:lastModifiedBy>Scot Smith</cp:lastModifiedBy>
  <cp:revision>9</cp:revision>
  <dcterms:created xsi:type="dcterms:W3CDTF">2017-07-11T11:36:13Z</dcterms:created>
  <dcterms:modified xsi:type="dcterms:W3CDTF">2017-07-11T12:47:33Z</dcterms:modified>
</cp:coreProperties>
</file>